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1" r:id="rId14"/>
    <p:sldId id="259" r:id="rId15"/>
    <p:sldId id="260" r:id="rId16"/>
    <p:sldId id="26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iblioteka.uniwersytecka.kielce" TargetMode="External"/><Relationship Id="rId2" Type="http://schemas.openxmlformats.org/officeDocument/2006/relationships/hyperlink" Target="https://buk.ujk.edu.pl/files/projekty/2021/SONB-SP-511924-2021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b.ujk.edu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k.edu.p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uk.ujk.edu.p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v.pl/web/edukacja-i-nauka/spoleczna-odpowiedzialnosc-nauk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b.ujk.edu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b.ujk.edu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5128" y="1740876"/>
            <a:ext cx="8361229" cy="1732565"/>
          </a:xfrm>
        </p:spPr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Raport - PREZENTACJA EFEKTÓW projektu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/>
              <a:t>Opracowanie rekordów analitycznych dotyczących regionu świętokrzyskiego (lata 1989-2020) kontynuacja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79905" y="3845765"/>
            <a:ext cx="6831673" cy="1086237"/>
          </a:xfrm>
        </p:spPr>
        <p:txBody>
          <a:bodyPr>
            <a:normAutofit fontScale="62500" lnSpcReduction="20000"/>
          </a:bodyPr>
          <a:lstStyle/>
          <a:p>
            <a:r>
              <a:rPr lang="pl-PL" cap="all" dirty="0"/>
              <a:t>Dofinansowano </a:t>
            </a:r>
            <a:endParaRPr lang="pl-PL" dirty="0"/>
          </a:p>
          <a:p>
            <a:r>
              <a:rPr lang="pl-PL" cap="all" dirty="0"/>
              <a:t>ze środków </a:t>
            </a:r>
            <a:r>
              <a:rPr lang="pl-PL" cap="all" dirty="0" err="1" smtClean="0"/>
              <a:t>BUDżETU</a:t>
            </a:r>
            <a:r>
              <a:rPr lang="pl-PL" cap="all" dirty="0" smtClean="0"/>
              <a:t> </a:t>
            </a:r>
            <a:r>
              <a:rPr lang="pl-PL" cap="all" dirty="0"/>
              <a:t>PAŃSTWA</a:t>
            </a:r>
            <a:endParaRPr lang="pl-PL" dirty="0"/>
          </a:p>
          <a:p>
            <a:r>
              <a:rPr lang="pl-PL" cap="all" dirty="0"/>
              <a:t>program Ministra Edukacji i Nauki: Społeczna odpowiedzialność </a:t>
            </a:r>
            <a:r>
              <a:rPr lang="pl-PL" cap="all" dirty="0" err="1"/>
              <a:t>naukI</a:t>
            </a:r>
            <a:r>
              <a:rPr lang="pl-PL" cap="all" dirty="0"/>
              <a:t> </a:t>
            </a:r>
            <a:br>
              <a:rPr lang="pl-PL" cap="all" dirty="0"/>
            </a:br>
            <a:r>
              <a:rPr lang="pl-PL" cap="all" dirty="0"/>
              <a:t>moduł: Wsparcie dla bibliotek naukowych</a:t>
            </a:r>
            <a:br>
              <a:rPr lang="pl-PL" cap="all" dirty="0"/>
            </a:b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5304326"/>
            <a:ext cx="2943225" cy="11906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33" y="414663"/>
            <a:ext cx="1816765" cy="114005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963508" y="6494951"/>
            <a:ext cx="45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OPRAC. Karolina Wicha Kielce 2023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8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wyniku realizacji zadania, efekty projektu są wykorzystane w następujących dziedzinach nauki: 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r>
              <a:rPr lang="pl-PL" dirty="0" smtClean="0"/>
              <a:t>nauki humanistyczne/historia</a:t>
            </a:r>
            <a:endParaRPr lang="pl-PL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Zastosowanie </a:t>
            </a:r>
            <a:r>
              <a:rPr lang="pl-PL" dirty="0"/>
              <a:t>praktyczne projektu to przede wszystkim tworzenie </a:t>
            </a:r>
            <a:r>
              <a:rPr lang="pl-PL" dirty="0" smtClean="0"/>
              <a:t>wiarygodnych </a:t>
            </a:r>
            <a:r>
              <a:rPr lang="pl-PL" dirty="0"/>
              <a:t>ekspertyz, analiz </a:t>
            </a:r>
            <a:r>
              <a:rPr lang="pl-PL" dirty="0" smtClean="0"/>
              <a:t>w </a:t>
            </a:r>
            <a:r>
              <a:rPr lang="pl-PL" dirty="0"/>
              <a:t>oparciu o uczciwe i starannie prowadzone badania naukowe oparte na rzetelnym materiale źródłowym dotyczącym </a:t>
            </a:r>
            <a:r>
              <a:rPr lang="pl-PL" dirty="0" smtClean="0"/>
              <a:t>wiedzy </a:t>
            </a:r>
            <a:r>
              <a:rPr lang="pl-PL" dirty="0"/>
              <a:t>z zakresu sytuacji społeczno-gospodarczej, kulturowej i politycznej regionu świętokrzyskiego w latach 1989-2020.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Udostępnione </a:t>
            </a:r>
            <a:r>
              <a:rPr lang="pl-PL" dirty="0"/>
              <a:t>materiały stanowią źródło do badań w obszarze </a:t>
            </a:r>
            <a:r>
              <a:rPr lang="pl-PL" dirty="0" smtClean="0"/>
              <a:t>nauk humanistycznych </a:t>
            </a:r>
            <a:r>
              <a:rPr lang="pl-PL" dirty="0"/>
              <a:t>dla pracowników naukowych, doktorantów, studentów </a:t>
            </a:r>
            <a:r>
              <a:rPr lang="pl-PL" dirty="0" smtClean="0"/>
              <a:t>i badaczy </a:t>
            </a:r>
            <a:r>
              <a:rPr lang="pl-PL" dirty="0"/>
              <a:t>dziejów </a:t>
            </a:r>
            <a:r>
              <a:rPr lang="pl-PL" dirty="0" smtClean="0"/>
              <a:t>regionu świętokrzyskiego.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100" dirty="0" smtClean="0"/>
              <a:t>Formy upowszechniania wyników:</a:t>
            </a:r>
          </a:p>
          <a:p>
            <a:pPr algn="just"/>
            <a:r>
              <a:rPr lang="pl-PL" dirty="0" smtClean="0"/>
              <a:t>Informacja </a:t>
            </a:r>
            <a:r>
              <a:rPr lang="pl-PL" dirty="0"/>
              <a:t>o pozyskaniu dofinansowania ogłoszona została na stronach </a:t>
            </a:r>
            <a:r>
              <a:rPr lang="pl-PL" dirty="0" smtClean="0"/>
              <a:t>Uniwersytetu Jana Kochanowskiego </a:t>
            </a:r>
            <a:br>
              <a:rPr lang="pl-PL" dirty="0" smtClean="0"/>
            </a:br>
            <a:r>
              <a:rPr lang="pl-PL" dirty="0" smtClean="0"/>
              <a:t>w Kielcach, </a:t>
            </a:r>
            <a:r>
              <a:rPr lang="pl-PL" dirty="0"/>
              <a:t>w tym </a:t>
            </a:r>
            <a:r>
              <a:rPr lang="pl-PL" dirty="0" smtClean="0"/>
              <a:t>na stronie </a:t>
            </a:r>
            <a:r>
              <a:rPr lang="pl-PL" dirty="0"/>
              <a:t>Biblioteki. Przez cały czas realizacji projektu oraz po jego zakończeniu, </a:t>
            </a:r>
            <a:r>
              <a:rPr lang="pl-PL" dirty="0" smtClean="0"/>
              <a:t>informacje są </a:t>
            </a:r>
            <a:r>
              <a:rPr lang="pl-PL" dirty="0"/>
              <a:t>dostępne, w specjalnej zakładce na stronie </a:t>
            </a:r>
            <a:r>
              <a:rPr lang="pl-PL" dirty="0" smtClean="0"/>
              <a:t>Uniwersytetu i Biblioteki UJK.</a:t>
            </a:r>
          </a:p>
          <a:p>
            <a:pPr algn="just"/>
            <a:r>
              <a:rPr lang="pl-PL" dirty="0" smtClean="0"/>
              <a:t>Zrealizowano </a:t>
            </a:r>
            <a:r>
              <a:rPr lang="pl-PL" dirty="0"/>
              <a:t>(i nadal są realizowane) działania informacyjne dotyczące otrzymanego dofinansowania, zgodnie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Rozporządzeniem Rady Ministrów z dnia 7 maja 2021 r. w sprawie określenia działań informacyjnych podejmowanych przez podmioty realizujące zadania finansowane lub dofinansowane z budżetu państwa lub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państwowych funduszy celowych (Dz. U. z 2021 r. poz. 953) oraz Rozporządzeniem Rady Ministrów z dnia 20 grudnia 2021 r. zmieniającym rozporządzenie w sprawie określenia działań informacyjnych podejmowanych przez podmioty realizujące zadania finansowane lub dofinansowane z budżetu państwa lub z państwowych funduszy celowych. Umieszczono plakat informacyjny oraz zamieszczono informację na stronie internetowej </a:t>
            </a:r>
            <a:r>
              <a:rPr lang="pl-PL" dirty="0" smtClean="0"/>
              <a:t>Uniwersytetu Jana Kochanowskiego w Kielcach.</a:t>
            </a:r>
          </a:p>
          <a:p>
            <a:pPr algn="just"/>
            <a:r>
              <a:rPr lang="pl-PL" dirty="0" smtClean="0"/>
              <a:t>Informacja </a:t>
            </a:r>
            <a:r>
              <a:rPr lang="pl-PL" dirty="0"/>
              <a:t>na </a:t>
            </a:r>
            <a:r>
              <a:rPr lang="pl-PL" dirty="0" smtClean="0"/>
              <a:t>stronie internetowej</a:t>
            </a:r>
            <a:r>
              <a:rPr lang="pl-PL" dirty="0"/>
              <a:t>  oraz na profilu w internetowym serwisie społecznościowym </a:t>
            </a:r>
            <a:endParaRPr lang="pl-PL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(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buk.ujk.edu.pl/files/projekty/2021/SONB-SP-511924-2021.pdf</a:t>
            </a:r>
            <a:r>
              <a:rPr lang="pl-PL" dirty="0" smtClean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 smtClean="0"/>
              <a:t>(</a:t>
            </a:r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://www.facebook.com/biblioteka.uniwersytecka.kielce</a:t>
            </a:r>
            <a:r>
              <a:rPr lang="pl-PL" dirty="0" smtClean="0"/>
              <a:t>).</a:t>
            </a:r>
          </a:p>
          <a:p>
            <a:pPr marL="0" indent="0" algn="just">
              <a:buNone/>
            </a:pPr>
            <a:r>
              <a:rPr lang="pl-PL" dirty="0" smtClean="0"/>
              <a:t>Informacja </a:t>
            </a:r>
            <a:r>
              <a:rPr lang="pl-PL" dirty="0"/>
              <a:t>zawiera: barwy Rzeczypospolitej Polskiej i wizerunek godła Rzeczypospolitej Polskiej; </a:t>
            </a:r>
            <a:r>
              <a:rPr lang="pl-PL" dirty="0" smtClean="0"/>
              <a:t>informację</a:t>
            </a:r>
            <a:br>
              <a:rPr lang="pl-PL" dirty="0" smtClean="0"/>
            </a:br>
            <a:r>
              <a:rPr lang="pl-PL" dirty="0" smtClean="0"/>
              <a:t>o</a:t>
            </a:r>
            <a:r>
              <a:rPr lang="pl-PL" dirty="0"/>
              <a:t>  dofinansowaniu zadania z budżetu państwa; nazwę programu; nazwę zadania; wartość </a:t>
            </a:r>
            <a:r>
              <a:rPr lang="pl-PL" dirty="0" smtClean="0"/>
              <a:t>dofinansowania i </a:t>
            </a:r>
            <a:r>
              <a:rPr lang="pl-PL" dirty="0"/>
              <a:t>całkowitą wartość zadania; krótki opis zadania.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just"/>
            <a:r>
              <a:rPr lang="pl-PL" dirty="0" smtClean="0"/>
              <a:t>Informacjami </a:t>
            </a:r>
            <a:r>
              <a:rPr lang="pl-PL" dirty="0"/>
              <a:t>o </a:t>
            </a:r>
            <a:r>
              <a:rPr lang="pl-PL" dirty="0" smtClean="0"/>
              <a:t>pozyskanym z </a:t>
            </a:r>
            <a:r>
              <a:rPr lang="pl-PL" dirty="0"/>
              <a:t>Ministerstwa dofinansowaniu opatrzone są </a:t>
            </a:r>
            <a:r>
              <a:rPr lang="pl-PL" dirty="0" smtClean="0"/>
              <a:t>opracowane rekordy bibliograficzne. </a:t>
            </a:r>
            <a:r>
              <a:rPr lang="pl-PL" dirty="0"/>
              <a:t>W katalogu bibliotecznych online BU UJK </a:t>
            </a:r>
            <a:r>
              <a:rPr lang="pl-PL" dirty="0">
                <a:hlinkClick r:id="rId2"/>
              </a:rPr>
              <a:t>https://lib.ujk.edu.pl</a:t>
            </a:r>
            <a:r>
              <a:rPr lang="pl-PL" dirty="0"/>
              <a:t>, w </a:t>
            </a:r>
            <a:r>
              <a:rPr lang="pl-PL" dirty="0" smtClean="0"/>
              <a:t>pełnym </a:t>
            </a:r>
            <a:r>
              <a:rPr lang="pl-PL" dirty="0"/>
              <a:t>widoku każdego z 5100 opracowanych rekordów bibliograficznych, w polu projekt jest zapis: </a:t>
            </a:r>
            <a:r>
              <a:rPr lang="pl-PL" i="1" dirty="0"/>
              <a:t>Opracowanie rekordu dofinansowano ze środków budżetu państwa. Program Ministra Edukacji i Nauki w ramach umowy SONB/SP/511924/2021</a:t>
            </a:r>
            <a:r>
              <a:rPr lang="pl-PL" dirty="0"/>
              <a:t>. Informacja jest widoczna dla każdego Użytkownika </a:t>
            </a:r>
            <a:r>
              <a:rPr lang="pl-PL" dirty="0" smtClean="0"/>
              <a:t>przeglądającego </a:t>
            </a:r>
            <a:r>
              <a:rPr lang="pl-PL" dirty="0"/>
              <a:t>katalog oraz rekordy bibliograficzne opracowane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ramach projektu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Katalog Biblioteki Uniwersyteckiej UJK jest narzędziem, z </a:t>
            </a:r>
            <a:r>
              <a:rPr lang="pl-PL" dirty="0" err="1"/>
              <a:t>metainformacjami</a:t>
            </a:r>
            <a:r>
              <a:rPr lang="pl-PL" dirty="0"/>
              <a:t> o zasobach naukowych o zasięgu ogólnopolskim, a także poprzez indeksowanie informacji z NUKAT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bazie </a:t>
            </a:r>
            <a:r>
              <a:rPr lang="pl-PL" dirty="0" err="1"/>
              <a:t>WorldCat</a:t>
            </a:r>
            <a:r>
              <a:rPr lang="pl-PL" dirty="0"/>
              <a:t> OCLC - narzędziem wyszukiwawczym o zasięgu światowym. Obecność katalogu Biblioteki UJK w ww. lokalizacjach internetowych, </a:t>
            </a:r>
            <a:r>
              <a:rPr lang="pl-PL" dirty="0" smtClean="0"/>
              <a:t>pozwala </a:t>
            </a:r>
            <a:r>
              <a:rPr lang="pl-PL" dirty="0"/>
              <a:t>na szerokie wykorzystanie metadanych opisowych, przygotowanych w ramach </a:t>
            </a:r>
            <a:r>
              <a:rPr lang="pl-PL" dirty="0" smtClean="0"/>
              <a:t>zrealizowanego </a:t>
            </a:r>
            <a:r>
              <a:rPr lang="pl-PL" dirty="0"/>
              <a:t>zadania.</a:t>
            </a:r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8" y="193638"/>
            <a:ext cx="10313806" cy="43547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8" y="4548356"/>
            <a:ext cx="10313806" cy="167176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82128" y="4843511"/>
            <a:ext cx="1213986" cy="360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82128" y="5859634"/>
            <a:ext cx="1213986" cy="360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4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07" y="1529862"/>
            <a:ext cx="7814701" cy="326121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Wejdź na </a:t>
            </a:r>
            <a:r>
              <a:rPr lang="pl-PL" dirty="0" smtClean="0">
                <a:hlinkClick r:id="rId3"/>
              </a:rPr>
              <a:t>https://www.ujk.edu.pl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19" y="3498585"/>
            <a:ext cx="3506611" cy="293479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502920" y="5743984"/>
            <a:ext cx="3420208" cy="4484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górę 5"/>
          <p:cNvSpPr/>
          <p:nvPr/>
        </p:nvSpPr>
        <p:spPr>
          <a:xfrm>
            <a:off x="2004647" y="4935232"/>
            <a:ext cx="624254" cy="11957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6"/>
          <p:cNvSpPr/>
          <p:nvPr/>
        </p:nvSpPr>
        <p:spPr>
          <a:xfrm rot="5400000">
            <a:off x="7186246" y="5605096"/>
            <a:ext cx="624254" cy="11957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36481" y="5472811"/>
            <a:ext cx="53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C000"/>
                </a:solidFill>
              </a:rPr>
              <a:t>1</a:t>
            </a:r>
            <a:endParaRPr lang="pl-PL" sz="2400" b="1" dirty="0">
              <a:solidFill>
                <a:srgbClr val="FFC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74522" y="5472811"/>
            <a:ext cx="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2</a:t>
            </a:r>
            <a:endParaRPr lang="pl-P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Wejdź na </a:t>
            </a:r>
            <a:r>
              <a:rPr lang="pl-PL" dirty="0">
                <a:hlinkClick r:id="rId2"/>
              </a:rPr>
              <a:t>https://buk.ujk.edu.pl/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97" y="1776046"/>
            <a:ext cx="6814342" cy="336086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53355" y="2637692"/>
            <a:ext cx="580292" cy="3077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43" y="4095611"/>
            <a:ext cx="5514249" cy="258354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597283" y="5566816"/>
            <a:ext cx="4764630" cy="328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6"/>
          <p:cNvSpPr/>
          <p:nvPr/>
        </p:nvSpPr>
        <p:spPr>
          <a:xfrm rot="1367113">
            <a:off x="4199287" y="3015315"/>
            <a:ext cx="624254" cy="130675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5400000">
            <a:off x="5420646" y="5133127"/>
            <a:ext cx="624254" cy="119575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93464" y="3279530"/>
            <a:ext cx="524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91734" y="5977633"/>
            <a:ext cx="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2</a:t>
            </a:r>
            <a:endParaRPr lang="pl-P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8287" y="2092570"/>
            <a:ext cx="9348592" cy="2558562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altLang="pl-PL" sz="1800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l-PL" sz="18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pl-PL" sz="1800" cap="none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85" y="175554"/>
            <a:ext cx="1624545" cy="12136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5304326"/>
            <a:ext cx="2943225" cy="1190625"/>
          </a:xfrm>
          <a:prstGeom prst="rect">
            <a:avLst/>
          </a:prstGeom>
        </p:spPr>
      </p:pic>
      <p:pic>
        <p:nvPicPr>
          <p:cNvPr id="13" name="Picture 8" descr="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9" y="2371910"/>
            <a:ext cx="433998" cy="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21" y="4569075"/>
            <a:ext cx="433998" cy="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21" y="3715112"/>
            <a:ext cx="433998" cy="4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 flipH="1">
            <a:off x="3437397" y="3595402"/>
            <a:ext cx="625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 smtClean="0">
                <a:latin typeface="+mj-lt"/>
              </a:rPr>
              <a:t>opracowano 5100 rekordów analitycznych bibliograficznych</a:t>
            </a:r>
            <a:endParaRPr lang="pl-PL" dirty="0">
              <a:latin typeface="+mj-lt"/>
            </a:endParaRPr>
          </a:p>
        </p:txBody>
      </p:sp>
      <p:sp>
        <p:nvSpPr>
          <p:cNvPr id="17" name="pole tekstowe 16"/>
          <p:cNvSpPr txBox="1"/>
          <p:nvPr/>
        </p:nvSpPr>
        <p:spPr>
          <a:xfrm flipH="1">
            <a:off x="3466823" y="2257539"/>
            <a:ext cx="712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dirty="0">
                <a:latin typeface="+mj-lt"/>
              </a:rPr>
              <a:t>w</a:t>
            </a:r>
            <a:r>
              <a:rPr lang="pl-PL" altLang="pl-PL" dirty="0" smtClean="0">
                <a:latin typeface="+mj-lt"/>
              </a:rPr>
              <a:t>ykonano kwerendę naukową </a:t>
            </a:r>
            <a:r>
              <a:rPr lang="pl-PL" dirty="0" smtClean="0">
                <a:latin typeface="+mj-lt"/>
              </a:rPr>
              <a:t>Bibliografii </a:t>
            </a:r>
            <a:r>
              <a:rPr lang="pl-PL" dirty="0">
                <a:latin typeface="+mj-lt"/>
              </a:rPr>
              <a:t>Zawartości Czasopism oraz innych </a:t>
            </a:r>
            <a:r>
              <a:rPr lang="pl-PL" dirty="0" smtClean="0">
                <a:latin typeface="+mj-lt"/>
              </a:rPr>
              <a:t>źródeł i </a:t>
            </a:r>
            <a:r>
              <a:rPr lang="pl-PL" dirty="0">
                <a:latin typeface="+mj-lt"/>
              </a:rPr>
              <a:t>kwerendę w czasopismach ogólnopolskich i regionalnych oraz wydawnictwach zwartych pod kątem wyszukania </a:t>
            </a:r>
            <a:r>
              <a:rPr lang="pl-PL" dirty="0"/>
              <a:t>artykułów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opracowań dotyczących </a:t>
            </a:r>
            <a:r>
              <a:rPr lang="pl-PL" dirty="0" smtClean="0"/>
              <a:t>projektu.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40977" y="1608992"/>
            <a:ext cx="58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 wyniku zrealizowanego projektu:</a:t>
            </a:r>
            <a:endParaRPr lang="pl-PL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37397" y="4324315"/>
            <a:ext cx="713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wyodrębniono kolekcję </a:t>
            </a:r>
            <a:r>
              <a:rPr lang="pl-PL" dirty="0"/>
              <a:t>artykułów z czasopism i wydawnictw zwartych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tytule: </a:t>
            </a:r>
            <a:r>
              <a:rPr lang="pl-PL" i="1" dirty="0"/>
              <a:t>Region świętokrzyski w okresie zmiany systemowej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współcześnie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3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86" y="0"/>
            <a:ext cx="6417343" cy="6904296"/>
          </a:xfrm>
        </p:spPr>
      </p:pic>
    </p:spTree>
    <p:extLst>
      <p:ext uri="{BB962C8B-B14F-4D97-AF65-F5344CB8AC3E}">
        <p14:creationId xmlns:p14="http://schemas.microsoft.com/office/powerpoint/2010/main" val="41948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42999" y="2294304"/>
            <a:ext cx="10313377" cy="40537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W latach </a:t>
            </a:r>
            <a:r>
              <a:rPr lang="pl-PL" dirty="0" smtClean="0"/>
              <a:t>2021-2022 </a:t>
            </a:r>
            <a:r>
              <a:rPr lang="pl-PL" dirty="0"/>
              <a:t>w Bibliotece </a:t>
            </a:r>
            <a:r>
              <a:rPr lang="pl-PL" dirty="0" smtClean="0"/>
              <a:t>Uniwersyteckiej Uniwersytetu Jana Kochanowskiego </a:t>
            </a:r>
            <a:br>
              <a:rPr lang="pl-PL" dirty="0" smtClean="0"/>
            </a:br>
            <a:r>
              <a:rPr lang="pl-PL" dirty="0" smtClean="0"/>
              <a:t>w Kielcach realizowano </a:t>
            </a:r>
            <a:r>
              <a:rPr lang="pl-PL" dirty="0"/>
              <a:t>projekt pn. </a:t>
            </a:r>
            <a:r>
              <a:rPr lang="pl-PL" dirty="0" smtClean="0"/>
              <a:t>„Opracowanie </a:t>
            </a:r>
            <a:r>
              <a:rPr lang="pl-PL" dirty="0"/>
              <a:t>rekordów analitycznych dotyczących regionu świętokrzyskiego (lata 1989-2020) kontynuacja </a:t>
            </a:r>
            <a:r>
              <a:rPr lang="pl-PL" dirty="0" smtClean="0"/>
              <a:t>".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u="sng" dirty="0" smtClean="0"/>
              <a:t>podtytuł </a:t>
            </a:r>
            <a:r>
              <a:rPr lang="pl-PL" u="sng" dirty="0"/>
              <a:t>zadania:</a:t>
            </a:r>
            <a:r>
              <a:rPr lang="pl-PL" dirty="0"/>
              <a:t> Rozbudowa bazy komputerowego katalogu zasobów Biblioteki Uniwersytetu Jana Kochanowskiego o rekordy analityczne artykułów z czasopism ogólnopolskich, regionalnych oraz opracowań zamieszczonych w publikacjach zwartych  dotyczących sytuacji społeczno-gospodarczej, kulturowej i politycznej regionu świętokrzyskiego w latach 1989-2020.</a:t>
            </a: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/>
              <a:t>Projekt dofinansowano z programu </a:t>
            </a:r>
            <a:r>
              <a:rPr lang="pl-PL" dirty="0">
                <a:hlinkClick r:id="rId2"/>
              </a:rPr>
              <a:t>„Społeczna odpowiedzialność nauki” </a:t>
            </a:r>
            <a:r>
              <a:rPr lang="pl-PL" dirty="0"/>
              <a:t>Ministra </a:t>
            </a:r>
            <a:r>
              <a:rPr lang="pl-PL" dirty="0" smtClean="0"/>
              <a:t>Edukacji </a:t>
            </a:r>
            <a:br>
              <a:rPr lang="pl-PL" dirty="0" smtClean="0"/>
            </a:br>
            <a:r>
              <a:rPr lang="pl-PL" dirty="0" smtClean="0"/>
              <a:t>i Nauki (</a:t>
            </a:r>
            <a:r>
              <a:rPr lang="pl-PL" dirty="0"/>
              <a:t>moduł „Wsparcie dla bibliotek naukowych”) w ramach umowy</a:t>
            </a:r>
            <a:br>
              <a:rPr lang="pl-PL" dirty="0"/>
            </a:br>
            <a:r>
              <a:rPr lang="pl-PL" dirty="0"/>
              <a:t>SONB/SP</a:t>
            </a:r>
            <a:r>
              <a:rPr lang="pl-PL" dirty="0" smtClean="0"/>
              <a:t>/</a:t>
            </a:r>
            <a:r>
              <a:rPr lang="pl-PL" dirty="0"/>
              <a:t> </a:t>
            </a:r>
            <a:r>
              <a:rPr lang="pl-PL" dirty="0" smtClean="0"/>
              <a:t>511924/2021</a:t>
            </a:r>
            <a:r>
              <a:rPr lang="pl-PL" dirty="0"/>
              <a:t>. Wniosek projektowy został bardzo dobrze oceniony przez </a:t>
            </a:r>
            <a:r>
              <a:rPr lang="pl-PL" dirty="0" smtClean="0"/>
              <a:t>powołany przez </a:t>
            </a:r>
            <a:r>
              <a:rPr lang="pl-PL" dirty="0"/>
              <a:t>ministra zespół doradczy, zajmując wysoką </a:t>
            </a:r>
            <a:r>
              <a:rPr lang="pl-PL" dirty="0" smtClean="0"/>
              <a:t>drugą </a:t>
            </a:r>
            <a:r>
              <a:rPr lang="pl-PL" dirty="0"/>
              <a:t>pozycję na liście rankingowej. </a:t>
            </a:r>
            <a:r>
              <a:rPr lang="pl-PL" dirty="0" smtClean="0"/>
              <a:t>Kwota dofinansowania </a:t>
            </a:r>
            <a:r>
              <a:rPr lang="pl-PL" dirty="0"/>
              <a:t>wyniosła wnioskowane </a:t>
            </a:r>
            <a:r>
              <a:rPr lang="pl-PL" dirty="0" smtClean="0"/>
              <a:t>156 000,00 </a:t>
            </a:r>
            <a:r>
              <a:rPr lang="pl-PL" dirty="0"/>
              <a:t>zł. W ramach realizacji </a:t>
            </a:r>
            <a:r>
              <a:rPr lang="pl-PL" dirty="0" smtClean="0"/>
              <a:t>projektu wykorzystano </a:t>
            </a:r>
            <a:r>
              <a:rPr lang="pl-PL" dirty="0"/>
              <a:t>środki własne w wysokości </a:t>
            </a:r>
            <a:r>
              <a:rPr lang="pl-PL" dirty="0" smtClean="0"/>
              <a:t>19 </a:t>
            </a:r>
            <a:r>
              <a:rPr lang="pl-PL" dirty="0"/>
              <a:t>000,00 zł.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687" y="257541"/>
            <a:ext cx="1819275" cy="11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42999" y="2294304"/>
            <a:ext cx="10313377" cy="4053742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Opracowany zasób </a:t>
            </a:r>
            <a:r>
              <a:rPr lang="pl-PL" dirty="0"/>
              <a:t>naukowy </a:t>
            </a:r>
            <a:r>
              <a:rPr lang="pl-PL" dirty="0" smtClean="0">
                <a:solidFill>
                  <a:schemeClr val="tx1"/>
                </a:solidFill>
              </a:rPr>
              <a:t>zaplanowany</a:t>
            </a:r>
            <a:r>
              <a:rPr lang="pl-PL" dirty="0" smtClean="0"/>
              <a:t> </a:t>
            </a:r>
            <a:r>
              <a:rPr lang="pl-PL" dirty="0"/>
              <a:t>do opracowania to artykuły z czasopism ogólnopolskich </a:t>
            </a:r>
            <a:r>
              <a:rPr lang="pl-PL" dirty="0" smtClean="0"/>
              <a:t>i </a:t>
            </a:r>
            <a:r>
              <a:rPr lang="pl-PL" dirty="0"/>
              <a:t>regionalnych oraz opracowań zamieszczonych w publikacjach zwartych dotyczących sytuacji społeczno-gospodarczej, kulturowej i politycznej regionu świętokrzyskiego w latach 1989-2020, wydane w języku polskim oraz językach nowożytnych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Zadanie </a:t>
            </a:r>
            <a:r>
              <a:rPr lang="pl-PL" dirty="0"/>
              <a:t>jest kontynuacją (IV etapem) rozpoczętego w 2017 roku projektu mającego na celu, poprzez sporządzanie rekordów analitycznych, wprowadzenie do obiegu naukowego oraz popularnego jak największej ilości publikacji z czasopism ogólnopolskich, regionalnych oraz opracowań zamieszczonych w publikacjach zwartych dotyczących regionu świętokrzyskiego. Realizacja trzech poprzednich etapów pokazała, że dzięki opracowaniu i wprowadzeniu do obiegu naukowego </a:t>
            </a:r>
            <a:r>
              <a:rPr lang="pl-PL" dirty="0" smtClean="0"/>
              <a:t>13500 </a:t>
            </a:r>
            <a:r>
              <a:rPr lang="pl-PL" dirty="0"/>
              <a:t>rekordów, publikacje nimi opisane są często wykorzystywane przez użytkowników. Rekordy są także kopiowane przez inne biblioteki naukowe w ramach </a:t>
            </a:r>
            <a:r>
              <a:rPr lang="pl-PL" dirty="0" err="1"/>
              <a:t>współkatalogowania</a:t>
            </a:r>
            <a:r>
              <a:rPr lang="pl-PL" dirty="0"/>
              <a:t> w </a:t>
            </a:r>
            <a:r>
              <a:rPr lang="pl-PL" dirty="0" smtClean="0"/>
              <a:t>NUKAT.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17" y="257541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42999" y="2294304"/>
            <a:ext cx="10313377" cy="4053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wyniku realizacji projektu osiągnięto następujący cel główny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dirty="0"/>
              <a:t>Rozbudowano istniejącą w komputerowym katalogu Biblioteki Uniwersyteckiej w Kielcach bibliografię przedmiotową artykułów z czasopism i opracowań z wydawnictw zwartych. Baza stanowi źródło informacji dla badaczy sytuacji społeczno-gospodarczej, kulturowej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politycznej regionu świętokrzyskiego w latach 1989-2020. Zrealizowane zadanie umożliwia dostęp przez katalog online do informacji o opublikowanych artykułach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opracowaniach pozwalając na pełne ich wykorzystanie dla celów badawczo-informacyjnych</a:t>
            </a:r>
            <a:r>
              <a:rPr lang="pl-PL" dirty="0" smtClean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94" y="257541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100" dirty="0" smtClean="0"/>
              <a:t>Osiągnięto </a:t>
            </a:r>
            <a:r>
              <a:rPr lang="pl-PL" sz="3100" dirty="0"/>
              <a:t>cele szczegółowe</a:t>
            </a:r>
            <a:r>
              <a:rPr lang="pl-PL" sz="3100" dirty="0" smtClean="0"/>
              <a:t>:</a:t>
            </a:r>
          </a:p>
          <a:p>
            <a:pPr algn="just"/>
            <a:r>
              <a:rPr lang="pl-PL" dirty="0" smtClean="0"/>
              <a:t>Opracowano </a:t>
            </a:r>
            <a:r>
              <a:rPr lang="pl-PL" dirty="0"/>
              <a:t>5100 bibliograficznych artykułów z czasopism i opracowań z wydawnictw zwartych, powiązano artykuły z ich z tytułem głównym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Wsparta </a:t>
            </a:r>
            <a:r>
              <a:rPr lang="pl-PL" dirty="0"/>
              <a:t>została nauka oraz potencjał intelektualny i innowacyjnego społeczeństwa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Umożliwiono </a:t>
            </a:r>
            <a:r>
              <a:rPr lang="pl-PL" dirty="0"/>
              <a:t>wszystkim zainteresowanym dotarcie do zasobów wiedzy z zakresu nauk humanistycznych, ekonomicznych i nauk społecznych w zakresie opracowanych rekordów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Wprowadzono </a:t>
            </a:r>
            <a:r>
              <a:rPr lang="pl-PL" dirty="0"/>
              <a:t>do obiegu naukowego </a:t>
            </a:r>
            <a:r>
              <a:rPr lang="pl-PL" dirty="0" smtClean="0">
                <a:solidFill>
                  <a:schemeClr val="tx1"/>
                </a:solidFill>
              </a:rPr>
              <a:t>artykuły </a:t>
            </a:r>
            <a:r>
              <a:rPr lang="pl-PL" dirty="0">
                <a:solidFill>
                  <a:schemeClr val="tx1"/>
                </a:solidFill>
              </a:rPr>
              <a:t>i </a:t>
            </a:r>
            <a:r>
              <a:rPr lang="pl-PL" dirty="0" smtClean="0">
                <a:solidFill>
                  <a:schemeClr val="tx1"/>
                </a:solidFill>
              </a:rPr>
              <a:t>opracowania </a:t>
            </a:r>
            <a:r>
              <a:rPr lang="pl-PL" dirty="0" smtClean="0"/>
              <a:t>z </a:t>
            </a:r>
            <a:r>
              <a:rPr lang="pl-PL" dirty="0"/>
              <a:t>wydawnictw zwartych, stanowiących wyniki badań nad sytuacją regionu świętokrzyskiego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Wzrosła </a:t>
            </a:r>
            <a:r>
              <a:rPr lang="pl-PL" dirty="0"/>
              <a:t>wartość informacyjna katalogu komputerowego Biblioteki Uniwersyteckiej w Kielcach oraz Katalogu Centralnego NUKAT.</a:t>
            </a:r>
            <a:br>
              <a:rPr lang="pl-PL" dirty="0"/>
            </a:br>
            <a:r>
              <a:rPr lang="pl-PL" dirty="0" smtClean="0"/>
              <a:t>Powiększono</a:t>
            </a:r>
            <a:r>
              <a:rPr lang="pl-PL" dirty="0"/>
              <a:t>  bazę  rekordów  bibliograficznych i bazę rekordów haseł wzorcowych będących kopiami katalogu centralnego NUKAT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katalogu Biblioteki Uniwersyteckiej w Kielcach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Zwiększono</a:t>
            </a:r>
            <a:r>
              <a:rPr lang="pl-PL" dirty="0"/>
              <a:t>  potencjał naukowo-badawczy szkół wyższych, </a:t>
            </a:r>
            <a:r>
              <a:rPr lang="pl-PL" dirty="0" smtClean="0"/>
              <a:t>przyczyniono się do  poprawy </a:t>
            </a:r>
            <a:r>
              <a:rPr lang="pl-PL" dirty="0"/>
              <a:t>jakości kształcenia i dostępu do wiedzy, </a:t>
            </a:r>
            <a:r>
              <a:rPr lang="pl-PL" dirty="0" smtClean="0"/>
              <a:t>wzrosła </a:t>
            </a:r>
            <a:r>
              <a:rPr lang="pl-PL" dirty="0"/>
              <a:t>atrakcyjności literatury oferowanej użytkownikowi/ pracownikowi naukowemu i dydaktycznemu przez Bibliotekę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Powstała</a:t>
            </a:r>
            <a:r>
              <a:rPr lang="pl-PL" dirty="0"/>
              <a:t>  wyodrębniona kolekcja artykułów z czasopism i wydawnictw zwartych o tytule: </a:t>
            </a:r>
            <a:r>
              <a:rPr lang="pl-PL" i="1" dirty="0"/>
              <a:t>Region świętokrzyski w okresie zmiany systemowej i współcześnie</a:t>
            </a:r>
            <a:r>
              <a:rPr lang="pl-PL" dirty="0"/>
              <a:t>. Kolekcja jest dostępna w systemie bibliotecznym </a:t>
            </a:r>
            <a:r>
              <a:rPr lang="pl-PL" dirty="0" err="1"/>
              <a:t>Aleph</a:t>
            </a:r>
            <a:r>
              <a:rPr lang="pl-PL" dirty="0"/>
              <a:t> Biblioteki Uniwersyteckiej UJK https://lib.ujk.edu.pl, z możliwością wyszukiwania poprzez tytuły, autorów oraz szczegółowe hasła przedmiotowe i hasła wzorcowe</a:t>
            </a:r>
            <a:r>
              <a:rPr lang="pl-PL" dirty="0" smtClean="0"/>
              <a:t>.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wyniku realizacji </a:t>
            </a:r>
            <a:r>
              <a:rPr lang="pl-PL" sz="2400" dirty="0" smtClean="0"/>
              <a:t>zadania </a:t>
            </a:r>
            <a:r>
              <a:rPr lang="pl-PL" sz="2400" dirty="0"/>
              <a:t>uzyskano następujące efekty projektu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2400" dirty="0" smtClean="0"/>
          </a:p>
          <a:p>
            <a:pPr algn="just"/>
            <a:r>
              <a:rPr lang="pl-PL" dirty="0"/>
              <a:t>Zwiększono istniejącą  bazę o 5100 bibliograficznych rekordów analitycznych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Powiększono </a:t>
            </a:r>
            <a:r>
              <a:rPr lang="pl-PL" dirty="0"/>
              <a:t>ogólną ilość rekordów pozostających w katalogu lokalnym Biblioteki Uniwersyteckiej UJK oraz w katalogu centralnym NUKAT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Powstała</a:t>
            </a:r>
            <a:r>
              <a:rPr lang="pl-PL" dirty="0"/>
              <a:t>  </a:t>
            </a:r>
            <a:r>
              <a:rPr lang="pl-PL" dirty="0" smtClean="0"/>
              <a:t>wyodrębniona </a:t>
            </a:r>
            <a:r>
              <a:rPr lang="pl-PL" dirty="0"/>
              <a:t>kolekcji artykułów z czasopism i wydawnictw zwartych o tytule: </a:t>
            </a:r>
            <a:r>
              <a:rPr lang="pl-PL" i="1" dirty="0"/>
              <a:t>Region świętokrzyski w okresie zmiany systemowej i współcześnie</a:t>
            </a:r>
            <a:r>
              <a:rPr lang="pl-PL" dirty="0"/>
              <a:t>. Posadowienie na serwerze BU UJK pełnego wykazu tytułów opracowanych artykułów i opracowań z wydawnictw zwartych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możliwością wyszukiwania poprzez hasła przedmiotowe, autorskie i tytuły z odsyłaczem do tytułu głównego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Stworzono </a:t>
            </a:r>
            <a:r>
              <a:rPr lang="pl-PL" dirty="0"/>
              <a:t>możliwości szerokiemu gronu odbiorców nieograniczonego dostępu do informacji o pracach naukowych zawartych w czasopismach i  opracowaniach z wydawnictw zwartych, bez konieczności manualnego przeglądania poszczególnych druków i ich spisów treści. Stworzenie możliwości badaczom na całym świecie pozyskania informacji o stanie badań nad dziejami szeroko pojętego regionu świętokrzyskiego w okresie zmiany systemowej i współcześnie</a:t>
            </a:r>
            <a:r>
              <a:rPr lang="pl-PL" dirty="0" smtClean="0"/>
              <a:t>. Wzrosła wartość informacyjna </a:t>
            </a:r>
            <a:r>
              <a:rPr lang="pl-PL" dirty="0"/>
              <a:t>Biblioteki Cyfrowej UJK.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826622" cy="46423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400" dirty="0" smtClean="0"/>
              <a:t>Forma </a:t>
            </a:r>
            <a:r>
              <a:rPr lang="pl-PL" sz="3400" dirty="0"/>
              <a:t>i zakres udostępnienia</a:t>
            </a:r>
            <a:r>
              <a:rPr lang="pl-PL" sz="3400" dirty="0" smtClean="0"/>
              <a:t>:</a:t>
            </a:r>
          </a:p>
          <a:p>
            <a:endParaRPr lang="pl-PL" sz="2600" dirty="0"/>
          </a:p>
          <a:p>
            <a:pPr algn="just"/>
            <a:r>
              <a:rPr lang="pl-PL" sz="2800" dirty="0" smtClean="0"/>
              <a:t>Kolekcja </a:t>
            </a:r>
            <a:r>
              <a:rPr lang="pl-PL" sz="2800" dirty="0"/>
              <a:t>- baza logiczna, w formie kolekcji rekordów przedmiotowych. Dodano 5100 bibliograficznych rekordów </a:t>
            </a:r>
            <a:r>
              <a:rPr lang="pl-PL" sz="2800" dirty="0" smtClean="0"/>
              <a:t>analitycznych. Baza </a:t>
            </a:r>
            <a:r>
              <a:rPr lang="pl-PL" sz="2800" dirty="0"/>
              <a:t>dostępna jest poprzez </a:t>
            </a:r>
            <a:r>
              <a:rPr lang="pl-PL" sz="2800" dirty="0">
                <a:hlinkClick r:id="rId2"/>
              </a:rPr>
              <a:t>internetowy katalog </a:t>
            </a:r>
            <a:r>
              <a:rPr lang="pl-PL" sz="2800" dirty="0" err="1">
                <a:hlinkClick r:id="rId2"/>
              </a:rPr>
              <a:t>Aleph</a:t>
            </a:r>
            <a:r>
              <a:rPr lang="pl-PL" sz="2800" dirty="0"/>
              <a:t>. </a:t>
            </a:r>
            <a:endParaRPr lang="pl-PL" sz="2800" dirty="0" smtClean="0"/>
          </a:p>
          <a:p>
            <a:pPr algn="just"/>
            <a:r>
              <a:rPr lang="pl-PL" sz="2800" dirty="0" smtClean="0"/>
              <a:t>Baza </a:t>
            </a:r>
            <a:r>
              <a:rPr lang="pl-PL" sz="2800" dirty="0"/>
              <a:t>posadowiona na serwerze Biblioteki Uniwersyteckiej UJK w Kielcach w formie pełnego wykazu tytułów opracowanych artykułów i publikacji z wydawnictw zwartych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jest z możliwością wyszukiwania poprzez hasła przedmiotowe, autorskie i tytuły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odsyłaczem do tytułu i konkretnego numeru czasopisma i publikacji zwartej. </a:t>
            </a:r>
            <a:endParaRPr lang="pl-PL" sz="2800" dirty="0" smtClean="0"/>
          </a:p>
          <a:p>
            <a:pPr algn="just"/>
            <a:r>
              <a:rPr lang="pl-PL" sz="2800" dirty="0" smtClean="0"/>
              <a:t>Baza </a:t>
            </a:r>
            <a:r>
              <a:rPr lang="pl-PL" sz="2800" dirty="0"/>
              <a:t>pt. „Region świętokrzyski w okresie zmiany systemowej i współcześnie” jest dostępna dla wszystkich zainteresowanych informacjami dotyczących sytuacji społeczno-gospodarczej, kulturowej i politycznej regionu świętokrzyskiego w latach 1989-2020 pod adresem </a:t>
            </a:r>
            <a:r>
              <a:rPr lang="pl-PL" sz="2800" dirty="0">
                <a:hlinkClick r:id="rId2"/>
              </a:rPr>
              <a:t>https://</a:t>
            </a:r>
            <a:r>
              <a:rPr lang="pl-PL" sz="2800" dirty="0" smtClean="0">
                <a:hlinkClick r:id="rId2"/>
              </a:rPr>
              <a:t>lib.ujk.edu.pl</a:t>
            </a:r>
            <a:endParaRPr lang="pl-PL" sz="2800" dirty="0" smtClean="0"/>
          </a:p>
          <a:p>
            <a:pPr marL="0" indent="0" algn="just">
              <a:buNone/>
            </a:pPr>
            <a:r>
              <a:rPr lang="pl-PL" sz="2800" dirty="0" smtClean="0"/>
              <a:t> 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le tekstowe 21"/>
          <p:cNvSpPr txBox="1"/>
          <p:nvPr/>
        </p:nvSpPr>
        <p:spPr>
          <a:xfrm>
            <a:off x="923993" y="-50876"/>
            <a:ext cx="77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/>
              <a:t>WEJDŹ na </a:t>
            </a:r>
            <a:r>
              <a:rPr lang="pl-PL" sz="4400" b="1" dirty="0">
                <a:hlinkClick r:id="rId2"/>
              </a:rPr>
              <a:t>https://lib.ujk.edu.pl</a:t>
            </a:r>
            <a:endParaRPr lang="pl-PL" sz="4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6284" y="852745"/>
            <a:ext cx="908133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w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pisz słowo lub frazę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ybierz pole do wyszukiwania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ybierz bazę "Region świętokrzyski w okresie zmiany systemowej i współcześnie"</a:t>
            </a:r>
          </a:p>
        </p:txBody>
      </p:sp>
      <p:pic>
        <p:nvPicPr>
          <p:cNvPr id="1026" name="Picture 2" descr="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1" y="832822"/>
            <a:ext cx="431678" cy="4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1" y="1378757"/>
            <a:ext cx="431678" cy="4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1" y="1942375"/>
            <a:ext cx="431678" cy="4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1" y="2654106"/>
            <a:ext cx="10225454" cy="304885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357" y="5825030"/>
            <a:ext cx="2463490" cy="99655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517" y="5838528"/>
            <a:ext cx="1578509" cy="98856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05270" y="3565734"/>
            <a:ext cx="1213986" cy="360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9056690">
            <a:off x="5893474" y="3772626"/>
            <a:ext cx="920871" cy="4182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1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34207" y="1802423"/>
            <a:ext cx="10580562" cy="453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W wyniku realizacji projektu osiągnięto </a:t>
            </a:r>
            <a:r>
              <a:rPr lang="pl-PL" sz="2400" dirty="0"/>
              <a:t>społeczną użyteczność wartości zadania polegającą na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2400" dirty="0" smtClean="0"/>
          </a:p>
          <a:p>
            <a:pPr algn="just"/>
            <a:r>
              <a:rPr lang="pl-PL" dirty="0" smtClean="0"/>
              <a:t>udziale </a:t>
            </a:r>
            <a:r>
              <a:rPr lang="pl-PL" dirty="0"/>
              <a:t>w budowie otwartego społeczeństwa wiedzy</a:t>
            </a:r>
            <a:r>
              <a:rPr lang="pl-PL" dirty="0" smtClean="0"/>
              <a:t>;</a:t>
            </a:r>
          </a:p>
          <a:p>
            <a:pPr algn="just"/>
            <a:r>
              <a:rPr lang="pl-PL" dirty="0" smtClean="0"/>
              <a:t>zwiększeniu </a:t>
            </a:r>
            <a:r>
              <a:rPr lang="pl-PL" dirty="0"/>
              <a:t>potencjału </a:t>
            </a:r>
            <a:r>
              <a:rPr lang="pl-PL" dirty="0" smtClean="0"/>
              <a:t>naukowo-badawczego </a:t>
            </a:r>
            <a:r>
              <a:rPr lang="pl-PL" dirty="0"/>
              <a:t>szkół wyższych poprzez poprawę jakości kształcenia i dostępu do wiedzy, wzrost atrakcyjności materiałów źródłowych oferowanych użytkownikowi/ pracownikowi naukowemu i dydaktycznemu przez Bibliotekę</a:t>
            </a:r>
            <a:r>
              <a:rPr lang="pl-PL" dirty="0" smtClean="0"/>
              <a:t>;</a:t>
            </a:r>
          </a:p>
          <a:p>
            <a:pPr algn="just"/>
            <a:r>
              <a:rPr lang="pl-PL" dirty="0" smtClean="0"/>
              <a:t>zwiększeniu </a:t>
            </a:r>
            <a:r>
              <a:rPr lang="pl-PL" dirty="0"/>
              <a:t>dostępu do informacji, w tym o zbiorach BU UJK, co ma bezpośrednie przełożenie na lepsze wykorzystanie księgozbioru BU UJK, </a:t>
            </a:r>
            <a:r>
              <a:rPr lang="pl-PL"/>
              <a:t>większą </a:t>
            </a:r>
            <a:r>
              <a:rPr lang="pl-PL" smtClean="0"/>
              <a:t>popularyzację </a:t>
            </a:r>
            <a:r>
              <a:rPr lang="pl-PL" dirty="0"/>
              <a:t>osiągnięć naukowych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intensyfikację powstawania nowych publikacji</a:t>
            </a:r>
            <a:r>
              <a:rPr lang="pl-PL" dirty="0" smtClean="0"/>
              <a:t>.</a:t>
            </a:r>
          </a:p>
          <a:p>
            <a:pPr marL="0" indent="0" algn="just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718" y="257541"/>
            <a:ext cx="29432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303316"/>
            <a:ext cx="1819275" cy="1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436</TotalTime>
  <Words>671</Words>
  <Application>Microsoft Office PowerPoint</Application>
  <PresentationFormat>Panoramiczny</PresentationFormat>
  <Paragraphs>72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Wingdings</vt:lpstr>
      <vt:lpstr>Crop</vt:lpstr>
      <vt:lpstr>Raport - PREZENTACJA EFEKTÓW projektu  Opracowanie rekordów analitycznych dotyczących regionu świętokrzyskiego (lata 1989-2020) kontynuacja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Wejdź na https://www.ujk.edu.pl</vt:lpstr>
      <vt:lpstr>Wejdź na https://buk.ujk.edu.pl/</vt:lpstr>
      <vt:lpstr>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Wicha</dc:creator>
  <cp:lastModifiedBy>Karolina Wicha</cp:lastModifiedBy>
  <cp:revision>61</cp:revision>
  <dcterms:created xsi:type="dcterms:W3CDTF">2023-01-30T11:31:08Z</dcterms:created>
  <dcterms:modified xsi:type="dcterms:W3CDTF">2023-02-10T13:32:56Z</dcterms:modified>
</cp:coreProperties>
</file>