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1" r:id="rId3"/>
    <p:sldId id="280" r:id="rId4"/>
    <p:sldId id="270" r:id="rId5"/>
    <p:sldId id="272" r:id="rId6"/>
    <p:sldId id="273" r:id="rId7"/>
    <p:sldId id="274" r:id="rId8"/>
    <p:sldId id="275" r:id="rId9"/>
    <p:sldId id="279" r:id="rId10"/>
    <p:sldId id="282" r:id="rId11"/>
    <p:sldId id="277" r:id="rId12"/>
    <p:sldId id="284" r:id="rId1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29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A05281-D580-4810-B8B9-EEA12FC173BA}" type="datetime1">
              <a:rPr lang="pl-PL" smtClean="0"/>
              <a:t>12.03.2020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F097-D055-4919-9987-560DE14FFF53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sz="1200" i="1" dirty="0" smtClean="0">
                <a:latin typeface="Arial" pitchFamily="34" charset="0"/>
                <a:cs typeface="Arial" pitchFamily="34" charset="0"/>
              </a:rPr>
              <a:t>Aby zmienić obraz na tym slajdzie, zaznacz obraz i usuń go. Następnie kliknij ikonę Obrazy w symbolu </a:t>
            </a:r>
            <a:r>
              <a:rPr lang="pl-PL" sz="1200" i="1" dirty="0" err="1" smtClean="0">
                <a:latin typeface="Arial" pitchFamily="34" charset="0"/>
                <a:cs typeface="Arial" pitchFamily="34" charset="0"/>
              </a:rPr>
              <a:t>zastępczym,aby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 wstawić swój własny obraz.</a:t>
            </a:r>
          </a:p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23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100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80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053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34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623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83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sz="1200" i="1" dirty="0" smtClean="0">
                <a:latin typeface="Arial" pitchFamily="34" charset="0"/>
                <a:cs typeface="Arial" pitchFamily="34" charset="0"/>
              </a:rPr>
              <a:t>Aby zmienić obraz na tym slajdzie, zaznacz obraz i usuń go. Następnie kliknij ikonę Obrazy w symbolu </a:t>
            </a:r>
            <a:r>
              <a:rPr lang="pl-PL" sz="1200" i="1" dirty="0" err="1" smtClean="0">
                <a:latin typeface="Arial" pitchFamily="34" charset="0"/>
                <a:cs typeface="Arial" pitchFamily="34" charset="0"/>
              </a:rPr>
              <a:t>zastępczym,aby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 wstawić swój własny obraz.</a:t>
            </a:r>
          </a:p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348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pl-PL" sz="1800" noProof="0" dirty="0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sz="1800" noProof="0" dirty="0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sz="1800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E76AF1-4389-4119-8151-8E992C940520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Prostokąt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12" name="Prostokąt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8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3" name="Tekst — symbol zastępczy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7B8A9D-4C90-4946-9EAB-BC8EB672FEE5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BB9D6C-C144-4F75-9A53-982208720C55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C86CCD-1F69-4877-BD88-8D17F4461CE1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42CF46-E3B7-4F3A-BF6D-3D24D2F7AE2C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800" noProof="0" dirty="0"/>
          </a:p>
        </p:txBody>
      </p:sp>
      <p:sp>
        <p:nvSpPr>
          <p:cNvPr id="11" name="Dowolny kształt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sz="1800" noProof="0" dirty="0"/>
          </a:p>
        </p:txBody>
      </p:sp>
      <p:sp>
        <p:nvSpPr>
          <p:cNvPr id="12" name="Dowolny kształt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sz="1800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800" noProof="0" dirty="0"/>
          </a:p>
        </p:txBody>
      </p:sp>
      <p:sp>
        <p:nvSpPr>
          <p:cNvPr id="8" name="Dowolny kształt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sz="1800" noProof="0" dirty="0"/>
          </a:p>
        </p:txBody>
      </p:sp>
      <p:sp>
        <p:nvSpPr>
          <p:cNvPr id="9" name="Dowolny kształt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sz="1800" noProof="0" dirty="0"/>
          </a:p>
        </p:txBody>
      </p:sp>
      <p:sp>
        <p:nvSpPr>
          <p:cNvPr id="10" name="Dowolny kształt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sz="1800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D23B53-E198-4E6C-BE6A-EB2462D2B5A3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C5111B2-1E29-4215-B87F-CDDA0ADDCF32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405AB1-0C56-4CDB-8E3E-6E3283695A98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C0969F-AB50-453F-BB97-91F1E1D91D02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BCA00C-ABF0-4AE3-8CCD-DDCCDB96FDA7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5C8D36F-D05F-411F-A3BD-317FB84B7909}" type="datetime1">
              <a:rPr lang="pl-PL" smtClean="0"/>
              <a:pPr/>
              <a:t>12.03.2020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mptool.org/public_templates" TargetMode="External"/><Relationship Id="rId3" Type="http://schemas.openxmlformats.org/officeDocument/2006/relationships/hyperlink" Target="https://pg.edu.pl/openscience/dmp1" TargetMode="External"/><Relationship Id="rId7" Type="http://schemas.openxmlformats.org/officeDocument/2006/relationships/hyperlink" Target="https://dmponline.dcc.ac.uk/public_templat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ul.pl/files/959/media/poradnik_-_plan_zarzadzania_danymi.pdf" TargetMode="External"/><Relationship Id="rId5" Type="http://schemas.openxmlformats.org/officeDocument/2006/relationships/hyperlink" Target="https://www.bu.umk.pl/plan-zarzadzania-danymi" TargetMode="External"/><Relationship Id="rId4" Type="http://schemas.openxmlformats.org/officeDocument/2006/relationships/hyperlink" Target="https://pg.edu.pl/openscience/metadane1" TargetMode="External"/><Relationship Id="rId9" Type="http://schemas.openxmlformats.org/officeDocument/2006/relationships/hyperlink" Target="https://www.dataone.org/sites/all/documents/DMP_MaunaLoa_Formatted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europe.org/media/jezkhnoo/se_rdm_practical_guide_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3134" y="1384663"/>
            <a:ext cx="6006738" cy="4094269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b="1" spc="-1" dirty="0">
                <a:solidFill>
                  <a:srgbClr val="1A1A1A"/>
                </a:solidFill>
                <a:latin typeface="Raleway"/>
                <a:ea typeface="Raleway"/>
              </a:rPr>
              <a:t>DMP </a:t>
            </a:r>
            <a:r>
              <a:rPr lang="pl-PL" b="1" spc="-1" dirty="0" smtClean="0">
                <a:solidFill>
                  <a:srgbClr val="1A1A1A"/>
                </a:solidFill>
                <a:latin typeface="Raleway"/>
                <a:ea typeface="Raleway"/>
              </a:rPr>
              <a:t/>
            </a:r>
            <a:br>
              <a:rPr lang="pl-PL" b="1" spc="-1" dirty="0" smtClean="0">
                <a:solidFill>
                  <a:srgbClr val="1A1A1A"/>
                </a:solidFill>
                <a:latin typeface="Raleway"/>
                <a:ea typeface="Raleway"/>
              </a:rPr>
            </a:br>
            <a:r>
              <a:rPr lang="pl-PL" b="1" spc="-1" dirty="0" smtClean="0">
                <a:solidFill>
                  <a:srgbClr val="1A1A1A"/>
                </a:solidFill>
                <a:latin typeface="Raleway"/>
                <a:ea typeface="Raleway"/>
              </a:rPr>
              <a:t>(</a:t>
            </a:r>
            <a:r>
              <a:rPr lang="pl-PL" b="1" spc="-1" dirty="0">
                <a:solidFill>
                  <a:srgbClr val="1A1A1A"/>
                </a:solidFill>
                <a:latin typeface="Raleway"/>
                <a:ea typeface="Raleway"/>
              </a:rPr>
              <a:t>Data Management Plan)</a:t>
            </a:r>
            <a:r>
              <a:rPr lang="pl-PL" spc="-1" dirty="0">
                <a:latin typeface="Arial"/>
              </a:rPr>
              <a:t/>
            </a:r>
            <a:br>
              <a:rPr lang="pl-PL" spc="-1" dirty="0">
                <a:latin typeface="Arial"/>
              </a:rPr>
            </a:br>
            <a:r>
              <a:rPr lang="pl-PL" b="1" spc="-1" dirty="0">
                <a:solidFill>
                  <a:srgbClr val="1A1A1A"/>
                </a:solidFill>
                <a:latin typeface="Raleway"/>
                <a:ea typeface="Raleway"/>
              </a:rPr>
              <a:t>Plan Zarządzania Danymi </a:t>
            </a:r>
            <a:r>
              <a:rPr lang="pl-PL" b="1" spc="-1" dirty="0" smtClean="0">
                <a:solidFill>
                  <a:srgbClr val="1A1A1A"/>
                </a:solidFill>
                <a:latin typeface="Raleway"/>
                <a:ea typeface="Raleway"/>
              </a:rPr>
              <a:t>Badawczymi – ogólne informacje</a:t>
            </a:r>
            <a:br>
              <a:rPr lang="pl-PL" b="1" spc="-1" dirty="0" smtClean="0">
                <a:solidFill>
                  <a:srgbClr val="1A1A1A"/>
                </a:solidFill>
                <a:latin typeface="Raleway"/>
                <a:ea typeface="Raleway"/>
              </a:rPr>
            </a:br>
            <a:r>
              <a:rPr lang="pl-PL" spc="-1" dirty="0">
                <a:latin typeface="Arial"/>
              </a:rPr>
              <a:t/>
            </a:r>
            <a:br>
              <a:rPr lang="pl-PL" spc="-1" dirty="0">
                <a:latin typeface="Arial"/>
              </a:rPr>
            </a:br>
            <a:endParaRPr lang="pl-PL" dirty="0"/>
          </a:p>
        </p:txBody>
      </p:sp>
      <p:pic>
        <p:nvPicPr>
          <p:cNvPr id="5" name="Obraz — symbol zastępczy 4" descr="Ulica miasta z rozmyciem w ruchu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Obraz 345"/>
          <p:cNvPicPr/>
          <p:nvPr/>
        </p:nvPicPr>
        <p:blipFill>
          <a:blip r:embed="rId2"/>
          <a:stretch/>
        </p:blipFill>
        <p:spPr>
          <a:xfrm>
            <a:off x="3944160" y="805440"/>
            <a:ext cx="7863840" cy="5242560"/>
          </a:xfrm>
          <a:prstGeom prst="rect">
            <a:avLst/>
          </a:prstGeom>
          <a:ln>
            <a:noFill/>
          </a:ln>
          <a:effectLst>
            <a:outerShdw dist="101823" dir="2700000">
              <a:srgbClr val="81D41A"/>
            </a:outerShdw>
          </a:effectLst>
        </p:spPr>
      </p:pic>
      <p:sp>
        <p:nvSpPr>
          <p:cNvPr id="347" name="TextShape 1"/>
          <p:cNvSpPr txBox="1"/>
          <p:nvPr/>
        </p:nvSpPr>
        <p:spPr>
          <a:xfrm>
            <a:off x="576000" y="871200"/>
            <a:ext cx="3840000" cy="1229168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spAutoFit/>
          </a:bodyPr>
          <a:lstStyle/>
          <a:p>
            <a:r>
              <a:rPr lang="pl-PL" sz="2400" spc="-1" dirty="0">
                <a:latin typeface="Arial"/>
              </a:rPr>
              <a:t>Opis szczegółowy dla jednego zbioru danych</a:t>
            </a:r>
          </a:p>
          <a:p>
            <a:r>
              <a:rPr lang="pl-PL" sz="2400" spc="-1" dirty="0">
                <a:latin typeface="Arial"/>
              </a:rPr>
              <a:t>w repozytorium </a:t>
            </a:r>
            <a:r>
              <a:rPr lang="pl-PL" sz="2400" spc="-1" dirty="0" err="1">
                <a:latin typeface="Arial"/>
              </a:rPr>
              <a:t>repOD</a:t>
            </a:r>
            <a:endParaRPr lang="pl-PL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0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spc="-1" dirty="0">
                <a:latin typeface="Arial"/>
              </a:rPr>
              <a:t/>
            </a:r>
            <a:br>
              <a:rPr lang="pl-PL" spc="-1" dirty="0">
                <a:latin typeface="Arial"/>
              </a:rPr>
            </a:br>
            <a:r>
              <a:rPr lang="pl-PL" spc="-1" dirty="0" smtClean="0">
                <a:latin typeface="Arial"/>
              </a:rPr>
              <a:t>WZORCE DLA PRACOWNIKÓW UJK – informacja na stronie Biblioteki Uniwersyteckiej UJK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65463" y="1676400"/>
            <a:ext cx="11695611" cy="518160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 smtClean="0">
                <a:hlinkClick r:id="rId3"/>
              </a:rPr>
              <a:t>Centrum </a:t>
            </a:r>
            <a:r>
              <a:rPr lang="pl-PL" b="1" dirty="0">
                <a:hlinkClick r:id="rId3"/>
              </a:rPr>
              <a:t>kompetencji w bibliotece Politechniki </a:t>
            </a:r>
            <a:r>
              <a:rPr lang="pl-PL" b="1" dirty="0" smtClean="0">
                <a:hlinkClick r:id="rId3"/>
              </a:rPr>
              <a:t>Gdańskiej</a:t>
            </a:r>
            <a:r>
              <a:rPr lang="pl-PL" b="1" dirty="0" smtClean="0"/>
              <a:t> – </a:t>
            </a:r>
            <a:r>
              <a:rPr lang="pl-PL" dirty="0" smtClean="0"/>
              <a:t>plan zarządzania danymi w BPG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 </a:t>
            </a:r>
            <a:r>
              <a:rPr lang="pl-PL" b="1" dirty="0" smtClean="0"/>
              <a:t>- </a:t>
            </a:r>
            <a:r>
              <a:rPr lang="pl-PL" b="1" dirty="0" smtClean="0">
                <a:hlinkClick r:id="rId4"/>
              </a:rPr>
              <a:t>przykładowe </a:t>
            </a:r>
            <a:r>
              <a:rPr lang="pl-PL" b="1" dirty="0">
                <a:hlinkClick r:id="rId4"/>
              </a:rPr>
              <a:t>pola metadanych w </a:t>
            </a:r>
            <a:r>
              <a:rPr lang="pl-PL" b="1" dirty="0" smtClean="0">
                <a:hlinkClick r:id="rId4"/>
              </a:rPr>
              <a:t>repozytorium</a:t>
            </a:r>
            <a:endParaRPr lang="pl-PL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 smtClean="0">
                <a:hlinkClick r:id="rId5"/>
              </a:rPr>
              <a:t>Plan </a:t>
            </a:r>
            <a:r>
              <a:rPr lang="pl-PL" b="1" dirty="0">
                <a:hlinkClick r:id="rId5"/>
              </a:rPr>
              <a:t>zarządzania danymi badawczymi w </a:t>
            </a:r>
            <a:r>
              <a:rPr lang="pl-PL" b="1" dirty="0" smtClean="0">
                <a:hlinkClick r:id="rId5"/>
              </a:rPr>
              <a:t>Toruniu</a:t>
            </a:r>
            <a:endParaRPr lang="pl-PL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 smtClean="0">
                <a:hlinkClick r:id="rId6"/>
              </a:rPr>
              <a:t>Poradnik DMP </a:t>
            </a:r>
            <a:r>
              <a:rPr lang="pl-PL" b="1" dirty="0" smtClean="0"/>
              <a:t>[KUL]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800" spc="-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Modele gotowych planów </a:t>
            </a:r>
            <a:r>
              <a:rPr lang="pl-PL" b="1" dirty="0" err="1"/>
              <a:t>zadządzania</a:t>
            </a:r>
            <a:r>
              <a:rPr lang="pl-PL" b="1" dirty="0"/>
              <a:t> danymi ze </a:t>
            </a:r>
            <a:r>
              <a:rPr lang="pl-PL" b="1" dirty="0" smtClean="0"/>
              <a:t>świata:</a:t>
            </a:r>
            <a:endParaRPr lang="pl-PL" b="1" dirty="0"/>
          </a:p>
          <a:p>
            <a:r>
              <a:rPr lang="pl-PL" sz="1800" dirty="0"/>
              <a:t>Digital Centre </a:t>
            </a:r>
            <a:r>
              <a:rPr lang="pl-PL" sz="1800" dirty="0" err="1"/>
              <a:t>Curation</a:t>
            </a:r>
            <a:r>
              <a:rPr lang="pl-PL" sz="1800" dirty="0"/>
              <a:t> </a:t>
            </a:r>
            <a:r>
              <a:rPr lang="pl-PL" sz="1800" dirty="0" err="1">
                <a:hlinkClick r:id="rId7"/>
              </a:rPr>
              <a:t>DMPonline</a:t>
            </a:r>
            <a:r>
              <a:rPr lang="pl-PL" sz="1800" dirty="0">
                <a:hlinkClick r:id="rId7"/>
              </a:rPr>
              <a:t> </a:t>
            </a:r>
            <a:r>
              <a:rPr lang="pl-PL" dirty="0"/>
              <a:t>University of </a:t>
            </a:r>
            <a:r>
              <a:rPr lang="pl-PL" dirty="0" err="1"/>
              <a:t>Edinburgh</a:t>
            </a:r>
            <a:r>
              <a:rPr lang="pl-PL" dirty="0"/>
              <a:t>.</a:t>
            </a:r>
            <a:endParaRPr lang="pl-PL" sz="1800" dirty="0"/>
          </a:p>
          <a:p>
            <a:r>
              <a:rPr lang="pl-PL" sz="1800" dirty="0" err="1">
                <a:hlinkClick r:id="rId8"/>
              </a:rPr>
              <a:t>DMPTools</a:t>
            </a:r>
            <a:r>
              <a:rPr lang="pl-PL" sz="1800" dirty="0"/>
              <a:t> - University of California Digital </a:t>
            </a:r>
            <a:r>
              <a:rPr lang="pl-PL" sz="1800" dirty="0" smtClean="0"/>
              <a:t>Centre.</a:t>
            </a:r>
            <a:endParaRPr lang="pl-PL" sz="1800" dirty="0"/>
          </a:p>
          <a:p>
            <a:r>
              <a:rPr lang="pl-PL" sz="1800" dirty="0" err="1">
                <a:hlinkClick r:id="rId9"/>
              </a:rPr>
              <a:t>Atmospheric</a:t>
            </a:r>
            <a:r>
              <a:rPr lang="pl-PL" sz="1800" dirty="0">
                <a:hlinkClick r:id="rId9"/>
              </a:rPr>
              <a:t> CO2 </a:t>
            </a:r>
            <a:r>
              <a:rPr lang="pl-PL" sz="1800" dirty="0" err="1">
                <a:hlinkClick r:id="rId9"/>
              </a:rPr>
              <a:t>Concentrations</a:t>
            </a:r>
            <a:r>
              <a:rPr lang="pl-PL" sz="1800" dirty="0">
                <a:hlinkClick r:id="rId9"/>
              </a:rPr>
              <a:t>, Mauna </a:t>
            </a:r>
            <a:r>
              <a:rPr lang="pl-PL" sz="1800" dirty="0" err="1">
                <a:hlinkClick r:id="rId9"/>
              </a:rPr>
              <a:t>Loa</a:t>
            </a:r>
            <a:r>
              <a:rPr lang="pl-PL" sz="1800" dirty="0">
                <a:hlinkClick r:id="rId9"/>
              </a:rPr>
              <a:t> </a:t>
            </a:r>
            <a:r>
              <a:rPr lang="pl-PL" sz="1800" dirty="0" err="1">
                <a:hlinkClick r:id="rId9"/>
              </a:rPr>
              <a:t>Observatory</a:t>
            </a:r>
            <a:r>
              <a:rPr lang="pl-PL" sz="1800" dirty="0">
                <a:hlinkClick r:id="rId9"/>
              </a:rPr>
              <a:t>, Hawaii, 2011-2013.</a:t>
            </a:r>
            <a:r>
              <a:rPr lang="pl-PL" sz="1800" dirty="0"/>
              <a:t> - geografia (</a:t>
            </a:r>
            <a:r>
              <a:rPr lang="pl-PL" sz="1800" dirty="0" err="1"/>
              <a:t>eng</a:t>
            </a:r>
            <a:r>
              <a:rPr lang="pl-PL" sz="1800" dirty="0"/>
              <a:t>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8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5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1" y="3335383"/>
            <a:ext cx="5120640" cy="109852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pl-PL" b="1" dirty="0" smtClean="0"/>
              <a:t>POWODZENIA !!!</a:t>
            </a:r>
            <a:endParaRPr lang="pl-PL" b="1" dirty="0"/>
          </a:p>
        </p:txBody>
      </p:sp>
      <p:pic>
        <p:nvPicPr>
          <p:cNvPr id="5" name="Obraz — symbol zastępczy 4" descr="Ulica miasta z rozmyciem w ruchu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19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177;p26"/>
          <p:cNvPicPr/>
          <p:nvPr/>
        </p:nvPicPr>
        <p:blipFill>
          <a:blip r:embed="rId2"/>
          <a:stretch/>
        </p:blipFill>
        <p:spPr>
          <a:xfrm>
            <a:off x="139748" y="238560"/>
            <a:ext cx="5758560" cy="6000960"/>
          </a:xfrm>
          <a:prstGeom prst="rect">
            <a:avLst/>
          </a:prstGeom>
          <a:ln>
            <a:noFill/>
          </a:ln>
          <a:effectLst>
            <a:outerShdw dist="101823" dir="2700000">
              <a:srgbClr val="81D41A"/>
            </a:outerShdw>
          </a:effectLst>
        </p:spPr>
      </p:pic>
      <p:sp>
        <p:nvSpPr>
          <p:cNvPr id="327" name="CustomShape 1"/>
          <p:cNvSpPr/>
          <p:nvPr/>
        </p:nvSpPr>
        <p:spPr>
          <a:xfrm>
            <a:off x="5472000" y="5375520"/>
            <a:ext cx="2688000" cy="864000"/>
          </a:xfrm>
          <a:prstGeom prst="leftArrowCallout">
            <a:avLst>
              <a:gd name="adj1" fmla="val 16249"/>
              <a:gd name="adj2" fmla="val 13425"/>
              <a:gd name="adj3" fmla="val 25000"/>
              <a:gd name="adj4" fmla="val 84901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200" spc="-1">
                <a:solidFill>
                  <a:srgbClr val="000000"/>
                </a:solidFill>
                <a:latin typeface="Arial"/>
                <a:ea typeface="Arial"/>
              </a:rPr>
              <a:t>plan zarządzania danymi badawczymi (DMP) </a:t>
            </a:r>
            <a:endParaRPr lang="pl-PL" sz="12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spc="-1">
                <a:solidFill>
                  <a:srgbClr val="000000"/>
                </a:solidFill>
                <a:latin typeface="Arial"/>
                <a:ea typeface="Arial"/>
              </a:rPr>
              <a:t>- jako załącznik do wniosku </a:t>
            </a:r>
            <a:endParaRPr lang="pl-PL" sz="12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spc="-1">
                <a:solidFill>
                  <a:srgbClr val="000000"/>
                </a:solidFill>
                <a:latin typeface="Arial"/>
                <a:ea typeface="Arial"/>
              </a:rPr>
              <a:t>o finansowanie projektu</a:t>
            </a:r>
            <a:endParaRPr lang="pl-PL" sz="1200" spc="-1">
              <a:latin typeface="Arial"/>
            </a:endParaRPr>
          </a:p>
        </p:txBody>
      </p:sp>
      <p:pic>
        <p:nvPicPr>
          <p:cNvPr id="328" name="Obraz 327"/>
          <p:cNvPicPr/>
          <p:nvPr/>
        </p:nvPicPr>
        <p:blipFill>
          <a:blip r:embed="rId3"/>
          <a:stretch/>
        </p:blipFill>
        <p:spPr>
          <a:xfrm>
            <a:off x="6470126" y="383726"/>
            <a:ext cx="5120160" cy="3840000"/>
          </a:xfrm>
          <a:prstGeom prst="rect">
            <a:avLst/>
          </a:prstGeom>
          <a:ln>
            <a:noFill/>
          </a:ln>
          <a:effectLst>
            <a:outerShdw dist="101823" dir="2700000">
              <a:srgbClr val="81D41A"/>
            </a:outerShdw>
          </a:effectLst>
        </p:spPr>
      </p:pic>
    </p:spTree>
    <p:extLst>
      <p:ext uri="{BB962C8B-B14F-4D97-AF65-F5344CB8AC3E}">
        <p14:creationId xmlns:p14="http://schemas.microsoft.com/office/powerpoint/2010/main" val="25763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DANE BADAWCZE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Zarejestrowane materiały </a:t>
            </a:r>
            <a:r>
              <a:rPr lang="pl-PL" spc="-1" dirty="0" smtClean="0">
                <a:solidFill>
                  <a:srgbClr val="595959"/>
                </a:solidFill>
                <a:latin typeface="Lato"/>
                <a:ea typeface="Lato"/>
              </a:rPr>
              <a:t>o </a:t>
            </a: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charakterze faktograficznym, powszechnie uznawane przez społeczność naukową za </a:t>
            </a:r>
            <a:r>
              <a:rPr lang="pl-PL" b="1" spc="-1" dirty="0">
                <a:solidFill>
                  <a:srgbClr val="595959"/>
                </a:solidFill>
                <a:latin typeface="Lato"/>
                <a:ea typeface="Lato"/>
              </a:rPr>
              <a:t>niezbędne do oceny wyników badań naukowych</a:t>
            </a: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.</a:t>
            </a:r>
            <a:endParaRPr lang="pl-PL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Dane zebrane, zaobserwowane lub wytworzone jako materiał do analizy, </a:t>
            </a:r>
            <a:r>
              <a:rPr lang="pl-PL" b="1" spc="-1" dirty="0">
                <a:solidFill>
                  <a:srgbClr val="595959"/>
                </a:solidFill>
                <a:latin typeface="Lato"/>
                <a:ea typeface="Lato"/>
              </a:rPr>
              <a:t>w celu uzyskania oryginalnych wyników naukowych</a:t>
            </a: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.</a:t>
            </a:r>
            <a:endParaRPr lang="pl-PL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pl-PL" b="1" spc="-1" dirty="0">
                <a:solidFill>
                  <a:srgbClr val="595959"/>
                </a:solidFill>
                <a:latin typeface="Lato"/>
                <a:ea typeface="Lato"/>
              </a:rPr>
              <a:t>Wszystko co zostało wyprodukowane lub wytworzone w ramach prowadzonych badań</a:t>
            </a:r>
            <a:r>
              <a:rPr lang="pl-PL" spc="-1" dirty="0" smtClean="0">
                <a:solidFill>
                  <a:srgbClr val="595959"/>
                </a:solidFill>
                <a:latin typeface="Lato"/>
                <a:ea typeface="Lato"/>
              </a:rPr>
              <a:t>.</a:t>
            </a: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l-PL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8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DANE BADAWCZE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164771" y="1837509"/>
            <a:ext cx="9601200" cy="4343400"/>
          </a:xfrm>
        </p:spPr>
        <p:txBody>
          <a:bodyPr rtlCol="0">
            <a:normAutofit fontScale="70000" lnSpcReduction="20000"/>
          </a:bodyPr>
          <a:lstStyle/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dane liczbowe,</a:t>
            </a:r>
            <a:endParaRPr lang="pl-PL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dokumenty tekstowe, notatki,</a:t>
            </a:r>
            <a:endParaRPr lang="pl-PL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kwestionariusze, </a:t>
            </a:r>
            <a:r>
              <a:rPr lang="pl-PL" spc="-1" dirty="0" smtClean="0">
                <a:solidFill>
                  <a:srgbClr val="595959"/>
                </a:solidFill>
                <a:latin typeface="Lato"/>
                <a:ea typeface="Lato"/>
              </a:rPr>
              <a:t>ankiety, wyniki </a:t>
            </a: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badań ankietowych, kwerendy,</a:t>
            </a:r>
            <a:endParaRPr lang="pl-PL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nagrania audio i wideo, fotografie,</a:t>
            </a:r>
            <a:endParaRPr lang="pl-PL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zawartość baz </a:t>
            </a:r>
            <a:r>
              <a:rPr lang="pl-PL" spc="-1" dirty="0" smtClean="0">
                <a:solidFill>
                  <a:srgbClr val="595959"/>
                </a:solidFill>
                <a:latin typeface="Lato"/>
                <a:ea typeface="Lato"/>
              </a:rPr>
              <a:t>danych (video, audio, teksty, obrazy),</a:t>
            </a:r>
            <a:endParaRPr lang="pl-PL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o</a:t>
            </a:r>
            <a:r>
              <a:rPr lang="pl-PL" spc="-1" smtClean="0">
                <a:solidFill>
                  <a:srgbClr val="595959"/>
                </a:solidFill>
                <a:latin typeface="Lato"/>
                <a:ea typeface="Lato"/>
              </a:rPr>
              <a:t>programowanie </a:t>
            </a:r>
            <a:r>
              <a:rPr lang="pl-PL" spc="-1" dirty="0" smtClean="0">
                <a:solidFill>
                  <a:srgbClr val="595959"/>
                </a:solidFill>
                <a:latin typeface="Lato"/>
                <a:ea typeface="Lato"/>
              </a:rPr>
              <a:t>(pliki wejściowe, skrypty), wyniki </a:t>
            </a: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symulacji komputerowych</a:t>
            </a:r>
            <a:r>
              <a:rPr lang="pl-PL" spc="-1" dirty="0" smtClean="0">
                <a:solidFill>
                  <a:srgbClr val="595959"/>
                </a:solidFill>
                <a:latin typeface="Lato"/>
                <a:ea typeface="Lato"/>
              </a:rPr>
              <a:t>,</a:t>
            </a: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</a:rPr>
              <a:t>m</a:t>
            </a:r>
            <a:r>
              <a:rPr lang="pl-PL" spc="-1" dirty="0" smtClean="0">
                <a:solidFill>
                  <a:srgbClr val="595959"/>
                </a:solidFill>
                <a:latin typeface="Lato"/>
              </a:rPr>
              <a:t>odele matematyczne, algorytmy</a:t>
            </a:r>
            <a:endParaRPr lang="pl-PL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protokoły laboratoryjne, opisy metodologiczne</a:t>
            </a:r>
            <a:endParaRPr lang="pl-PL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595959"/>
              </a:buClr>
              <a:buFont typeface="Lato"/>
              <a:buChar char="●"/>
            </a:pP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p</a:t>
            </a:r>
            <a:r>
              <a:rPr lang="pl-PL" spc="-1" dirty="0" smtClean="0">
                <a:solidFill>
                  <a:srgbClr val="595959"/>
                </a:solidFill>
                <a:latin typeface="Lato"/>
                <a:ea typeface="Lato"/>
              </a:rPr>
              <a:t>róbki, artefakty, obiekty… </a:t>
            </a:r>
            <a:r>
              <a:rPr lang="pl-PL" spc="-1" dirty="0">
                <a:solidFill>
                  <a:srgbClr val="595959"/>
                </a:solidFill>
                <a:latin typeface="Lato"/>
                <a:ea typeface="Lato"/>
              </a:rPr>
              <a:t>i inne</a:t>
            </a:r>
            <a:endParaRPr lang="pl-PL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l-PL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6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spc="-1" dirty="0">
                <a:latin typeface="Arial"/>
              </a:rPr>
              <a:t/>
            </a:r>
            <a:br>
              <a:rPr lang="pl-PL" spc="-1" dirty="0">
                <a:latin typeface="Arial"/>
              </a:rPr>
            </a:br>
            <a:r>
              <a:rPr lang="pl-PL" dirty="0"/>
              <a:t>Jakie informacje musi zawierać plan zarządzania danymi we wnioskach składanych w </a:t>
            </a:r>
            <a:r>
              <a:rPr lang="pl-PL" dirty="0" smtClean="0"/>
              <a:t>konkursach </a:t>
            </a:r>
            <a:r>
              <a:rPr lang="pl-PL" dirty="0"/>
              <a:t>NCN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pl-PL" dirty="0" smtClean="0"/>
              <a:t>Formatka </a:t>
            </a:r>
            <a:r>
              <a:rPr lang="pl-PL" dirty="0"/>
              <a:t>(</a:t>
            </a:r>
            <a:r>
              <a:rPr lang="pl-PL" dirty="0" err="1"/>
              <a:t>template</a:t>
            </a:r>
            <a:r>
              <a:rPr lang="pl-PL" dirty="0"/>
              <a:t>) przygotowana na podstawie </a:t>
            </a:r>
            <a:r>
              <a:rPr lang="pl-PL" dirty="0">
                <a:hlinkClick r:id="rId3"/>
              </a:rPr>
              <a:t>SCIENCE </a:t>
            </a:r>
            <a:r>
              <a:rPr lang="pl-PL" dirty="0" smtClean="0">
                <a:hlinkClick r:id="rId3"/>
              </a:rPr>
              <a:t>EUROPE. </a:t>
            </a:r>
            <a:endParaRPr lang="pl-PL" dirty="0" smtClean="0"/>
          </a:p>
          <a:p>
            <a:pPr marL="0"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</a:pPr>
            <a:r>
              <a:rPr lang="pl-PL" dirty="0" smtClean="0"/>
              <a:t>•</a:t>
            </a:r>
            <a:r>
              <a:rPr lang="pl-PL" dirty="0">
                <a:solidFill>
                  <a:srgbClr val="FF0000"/>
                </a:solidFill>
              </a:rPr>
              <a:t>Plan zarządzania danymi wypełnia się w języku </a:t>
            </a:r>
            <a:r>
              <a:rPr lang="pl-PL" dirty="0" smtClean="0">
                <a:solidFill>
                  <a:srgbClr val="FF0000"/>
                </a:solidFill>
              </a:rPr>
              <a:t>angielskim</a:t>
            </a:r>
            <a:r>
              <a:rPr lang="pl-PL" dirty="0" smtClean="0"/>
              <a:t>.</a:t>
            </a:r>
          </a:p>
          <a:p>
            <a:pPr marL="0"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</a:pPr>
            <a:r>
              <a:rPr lang="pl-PL" dirty="0" smtClean="0"/>
              <a:t>•</a:t>
            </a:r>
            <a:r>
              <a:rPr lang="pl-PL" dirty="0"/>
              <a:t>Dostępne są instrukcje w języku polskim oraz </a:t>
            </a:r>
            <a:r>
              <a:rPr lang="pl-PL" dirty="0" smtClean="0"/>
              <a:t>angielskim.</a:t>
            </a:r>
          </a:p>
          <a:p>
            <a:pPr marL="0"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</a:pPr>
            <a:r>
              <a:rPr lang="pl-PL" dirty="0" smtClean="0"/>
              <a:t>•</a:t>
            </a:r>
            <a:r>
              <a:rPr lang="pl-PL" dirty="0"/>
              <a:t>6 głównych zagadnień do opisania w planie zarządzania </a:t>
            </a:r>
            <a:r>
              <a:rPr lang="pl-PL" dirty="0" smtClean="0"/>
              <a:t>danymi.</a:t>
            </a: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pl-PL" spc="-1" dirty="0" smtClean="0">
                <a:solidFill>
                  <a:srgbClr val="FF0000"/>
                </a:solidFill>
                <a:latin typeface="+mj-lt"/>
              </a:rPr>
              <a:t>Limit znaków w każdej sekcji: 1000</a:t>
            </a:r>
            <a:endParaRPr lang="pl-PL" spc="-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46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spc="-1" dirty="0">
                <a:latin typeface="Arial"/>
              </a:rPr>
              <a:t/>
            </a:r>
            <a:br>
              <a:rPr lang="pl-PL" spc="-1" dirty="0">
                <a:latin typeface="Arial"/>
              </a:rPr>
            </a:br>
            <a:r>
              <a:rPr lang="pl-PL" dirty="0"/>
              <a:t>Jakie informacje musi zawierać plan zarządzania danymi we wnioskach składanych w </a:t>
            </a:r>
            <a:r>
              <a:rPr lang="pl-PL" dirty="0" smtClean="0"/>
              <a:t>konkursach </a:t>
            </a:r>
            <a:r>
              <a:rPr lang="pl-PL" dirty="0"/>
              <a:t>NCN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69471" y="1828800"/>
            <a:ext cx="10853057" cy="43434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1.Opis danych oraz pozyskiwanie lub ponowne wykorzystanie dostępnych </a:t>
            </a:r>
            <a:r>
              <a:rPr lang="pl-PL" sz="1800" dirty="0" smtClean="0"/>
              <a:t>danych.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1.1 </a:t>
            </a:r>
            <a:r>
              <a:rPr lang="pl-PL" sz="1800" dirty="0"/>
              <a:t>W jaki sposób będą pozyskiwane lub wytwarzane nowe dane lub ponownie wykorzystywane dane już istniejące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1.2 </a:t>
            </a:r>
            <a:r>
              <a:rPr lang="pl-PL" sz="1800" dirty="0"/>
              <a:t>Jakie dane (tj. rodzaje, formaty, objętości) będą pozyskiwane lub wytwarzane w projekcie? </a:t>
            </a:r>
            <a:endParaRPr lang="pl-PL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/>
              <a:t>2</a:t>
            </a:r>
            <a:r>
              <a:rPr lang="pl-PL" sz="1800" dirty="0"/>
              <a:t>. </a:t>
            </a:r>
            <a:r>
              <a:rPr lang="pl-PL" sz="1800" dirty="0" smtClean="0"/>
              <a:t>Dokumentacja i jakość danych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/>
              <a:t>2.1 </a:t>
            </a:r>
            <a:r>
              <a:rPr lang="pl-PL" sz="1800" dirty="0"/>
              <a:t>Jakie metadane i dokumentacja (np. metodologia oraz sposoby pozyskiwania i organizacji danych) będą towarzyszyć danym w projekcie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/>
              <a:t>2.2 </a:t>
            </a:r>
            <a:r>
              <a:rPr lang="pl-PL" sz="1800" dirty="0"/>
              <a:t>Jakie planują Państwo zastosować środki kontroli jakości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/>
              <a:t>3</a:t>
            </a:r>
            <a:r>
              <a:rPr lang="pl-PL" sz="1800" dirty="0"/>
              <a:t>. Przechowywanie i tworzenie kopii zapasowych podczas badań </a:t>
            </a:r>
            <a:endParaRPr lang="pl-PL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/>
              <a:t>3.1 </a:t>
            </a:r>
            <a:r>
              <a:rPr lang="pl-PL" sz="1800" dirty="0"/>
              <a:t>W jaki sposób w trakcie projektu będą przechowywane dane i metadane? W jaki sposób będą tworzone ich kopie zapasowe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/>
              <a:t>3.2 </a:t>
            </a:r>
            <a:r>
              <a:rPr lang="pl-PL" sz="1800" dirty="0"/>
              <a:t>W jaki sposób zostanie zapewnione bezpieczeństwo i ochrona danych wrażliwych w okresie trwania projektu?</a:t>
            </a:r>
            <a:endParaRPr lang="pl-PL" sz="18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8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spc="-1" dirty="0">
                <a:latin typeface="Arial"/>
              </a:rPr>
              <a:t/>
            </a:r>
            <a:br>
              <a:rPr lang="pl-PL" spc="-1" dirty="0">
                <a:latin typeface="Arial"/>
              </a:rPr>
            </a:br>
            <a:r>
              <a:rPr lang="pl-PL" dirty="0"/>
              <a:t>Jakie informacje musi zawierać plan zarządzania danymi we wnioskach składanych w </a:t>
            </a:r>
            <a:r>
              <a:rPr lang="pl-PL" dirty="0" smtClean="0"/>
              <a:t>konkursach </a:t>
            </a:r>
            <a:r>
              <a:rPr lang="pl-PL" dirty="0"/>
              <a:t>NCN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30629" y="1515291"/>
            <a:ext cx="12642209" cy="51816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4. </a:t>
            </a:r>
            <a:r>
              <a:rPr lang="pl-PL" sz="1800" dirty="0" smtClean="0"/>
              <a:t>Wymogi prawne</a:t>
            </a:r>
            <a:r>
              <a:rPr lang="pl-PL" sz="1800" dirty="0"/>
              <a:t>, </a:t>
            </a:r>
            <a:r>
              <a:rPr lang="pl-PL" sz="1800" dirty="0" smtClean="0"/>
              <a:t>kodeksy postępowania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4.1 </a:t>
            </a:r>
            <a:r>
              <a:rPr lang="pl-PL" sz="1800" dirty="0"/>
              <a:t>Jeżeli będzie miało miejsce przetwarzanie danych osobowych, w jaki sposób zostanie zapewniona zgodność z przepisami dotyczącymi danych osobowych oraz ich ochrony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4.2 </a:t>
            </a:r>
            <a:r>
              <a:rPr lang="pl-PL" sz="1800" dirty="0"/>
              <a:t>W jaki sposób planują Państwo zapewnić zgodność z innymi przepisami, takimi jak prawa własności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intelektualnej </a:t>
            </a:r>
            <a:r>
              <a:rPr lang="pl-PL" sz="1800" dirty="0"/>
              <a:t>i prawa własności? Jakie przepisy znajdują w tym przypadku zastosowanie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5</a:t>
            </a:r>
            <a:r>
              <a:rPr lang="pl-PL" sz="1800" dirty="0"/>
              <a:t>. Udostępnianie i długotrwałe przechowywanie </a:t>
            </a:r>
            <a:r>
              <a:rPr lang="pl-PL" sz="1800" dirty="0" smtClean="0"/>
              <a:t>danych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5.1 </a:t>
            </a:r>
            <a:r>
              <a:rPr lang="pl-PL" sz="1800" dirty="0"/>
              <a:t>Kiedy i w jaki sposób będą udostępniane dane z projektu? Czy istnieją ewentualne ograniczenia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zakazy dotyczące ich udostępniania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5.2 </a:t>
            </a:r>
            <a:r>
              <a:rPr lang="pl-PL" sz="1800" dirty="0"/>
              <a:t>Jak będzie wyglądać selekcja danych przeznaczonych do utrwalenia i gdzie będą one długoterminowo przechowywane (np. w repozytorium danych, archiwum</a:t>
            </a:r>
            <a:r>
              <a:rPr lang="pl-PL" sz="1800" dirty="0" smtClean="0"/>
              <a:t>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5.3 </a:t>
            </a:r>
            <a:r>
              <a:rPr lang="pl-PL" sz="1800" dirty="0"/>
              <a:t>Jakie metody lub oprogramowanie umożliwiają dostęp do danych i korzystanie z danych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5.4W </a:t>
            </a:r>
            <a:r>
              <a:rPr lang="pl-PL" sz="1800" dirty="0"/>
              <a:t>jaki sposób zagwarantują Państwo stosowanie unikalnego i trwale przypisanego identyfikatora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takiego jak cyfrowy identyfikator dokumentu elektronicznego (DOI)) dla każdego zbioru danych</a:t>
            </a:r>
            <a:r>
              <a:rPr lang="pl-PL" sz="18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6</a:t>
            </a:r>
            <a:r>
              <a:rPr lang="pl-PL" sz="1800" dirty="0"/>
              <a:t>. Zadania związane z zarządzaniem danymi oraz </a:t>
            </a:r>
            <a:r>
              <a:rPr lang="pl-PL" sz="1800" dirty="0" smtClean="0"/>
              <a:t>zasoby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6.1 </a:t>
            </a:r>
            <a:r>
              <a:rPr lang="pl-PL" sz="1800" dirty="0"/>
              <a:t>Kto będzie odpowiadał za zarządzanie danymi (tj. kto będzie ich opiekunem</a:t>
            </a:r>
            <a:r>
              <a:rPr lang="pl-PL" sz="1800" dirty="0" smtClean="0"/>
              <a:t>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6.2 </a:t>
            </a:r>
            <a:r>
              <a:rPr lang="pl-PL" sz="1800" dirty="0"/>
              <a:t>Jakie zasoby zostaną przeznaczone na cele zarządzania danymi i zagwarantowanie przestrzegania zasad FAIR?</a:t>
            </a:r>
            <a:endParaRPr lang="pl-PL" sz="18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3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l-PL" spc="-1" dirty="0">
                <a:latin typeface="Arial"/>
              </a:rPr>
              <a:t/>
            </a:r>
            <a:br>
              <a:rPr lang="pl-PL" spc="-1" dirty="0">
                <a:latin typeface="Arial"/>
              </a:rPr>
            </a:br>
            <a:r>
              <a:rPr lang="pl-PL" dirty="0"/>
              <a:t>Plan zarządzania danymi </a:t>
            </a:r>
            <a:r>
              <a:rPr lang="pl-PL" dirty="0" smtClean="0"/>
              <a:t>- problemy </a:t>
            </a:r>
            <a:r>
              <a:rPr lang="pl-PL" dirty="0"/>
              <a:t>naukowców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56754" y="1628502"/>
            <a:ext cx="11852366" cy="501613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Brak świadomości, które dane chcemy udostępnić i w jaki sposób</a:t>
            </a:r>
            <a:r>
              <a:rPr lang="pl-PL" dirty="0" smtClean="0"/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•</a:t>
            </a:r>
            <a:r>
              <a:rPr lang="pl-PL" dirty="0"/>
              <a:t>Brak doświadczenia w tworzeniu planów zarządzania </a:t>
            </a:r>
            <a:r>
              <a:rPr lang="pl-PL" dirty="0" smtClean="0"/>
              <a:t>danymi.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•</a:t>
            </a:r>
            <a:r>
              <a:rPr lang="pl-PL" dirty="0"/>
              <a:t>Brak zdefiniowanych procedur dotyczących np. przechowywania </a:t>
            </a:r>
            <a:r>
              <a:rPr lang="pl-PL" dirty="0" smtClean="0"/>
              <a:t>danych [</a:t>
            </a:r>
            <a:r>
              <a:rPr lang="pl-PL" dirty="0" smtClean="0">
                <a:solidFill>
                  <a:srgbClr val="FF0000"/>
                </a:solidFill>
              </a:rPr>
              <a:t>Uwaga: NCN  wymóg przechowywania danych – 10 lat.]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•</a:t>
            </a:r>
            <a:r>
              <a:rPr lang="pl-PL" dirty="0"/>
              <a:t>Wykorzystywanie infrastruktury komercyjnej do udostępniania danych badawczych </a:t>
            </a:r>
            <a:r>
              <a:rPr lang="pl-PL" dirty="0" smtClean="0"/>
              <a:t>np</a:t>
            </a:r>
            <a:r>
              <a:rPr lang="pl-PL" dirty="0"/>
              <a:t>. </a:t>
            </a:r>
            <a:r>
              <a:rPr lang="pl-PL" dirty="0" err="1"/>
              <a:t>Dropbox</a:t>
            </a:r>
            <a:r>
              <a:rPr lang="pl-PL" dirty="0"/>
              <a:t>, Microsoft Suite, Google Drive, która nie jest do tego </a:t>
            </a:r>
            <a:r>
              <a:rPr lang="pl-PL" dirty="0" smtClean="0"/>
              <a:t>przystosowana. </a:t>
            </a:r>
            <a:r>
              <a:rPr lang="pl-PL" dirty="0" smtClean="0">
                <a:solidFill>
                  <a:srgbClr val="FF0000"/>
                </a:solidFill>
              </a:rPr>
              <a:t>[Uwaga: NCN – przechowywanie i kopie zapasowe danych na serwerach, które nie opuszczają UE</a:t>
            </a:r>
            <a:r>
              <a:rPr lang="pl-PL" dirty="0" smtClean="0"/>
              <a:t>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•</a:t>
            </a:r>
            <a:r>
              <a:rPr lang="pl-PL" dirty="0"/>
              <a:t>Kwestie prawne –np. licencje, udostępnianie danych medycznych (wymagane zgody, bardziej restrykcyjne wymagania dotyczące udostępniania, przetwarzania i archiwizacji danych</a:t>
            </a:r>
            <a:r>
              <a:rPr lang="pl-PL" dirty="0" smtClean="0"/>
              <a:t>).</a:t>
            </a:r>
            <a:endParaRPr lang="pl-PL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7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Obraz 341"/>
          <p:cNvPicPr/>
          <p:nvPr/>
        </p:nvPicPr>
        <p:blipFill>
          <a:blip r:embed="rId2"/>
          <a:stretch/>
        </p:blipFill>
        <p:spPr>
          <a:xfrm>
            <a:off x="6336000" y="383520"/>
            <a:ext cx="5760000" cy="38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dist="101823" dir="2700000">
              <a:srgbClr val="81D41A"/>
            </a:outerShdw>
          </a:effectLst>
        </p:spPr>
      </p:pic>
      <p:pic>
        <p:nvPicPr>
          <p:cNvPr id="343" name="Obraz 342"/>
          <p:cNvPicPr/>
          <p:nvPr/>
        </p:nvPicPr>
        <p:blipFill>
          <a:blip r:embed="rId3"/>
          <a:stretch/>
        </p:blipFill>
        <p:spPr>
          <a:xfrm>
            <a:off x="462583" y="1907178"/>
            <a:ext cx="5737920" cy="45410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dist="101823" dir="2700000">
              <a:srgbClr val="81D41A"/>
            </a:outerShdw>
          </a:effectLst>
        </p:spPr>
      </p:pic>
      <p:sp>
        <p:nvSpPr>
          <p:cNvPr id="344" name="TextShape 1"/>
          <p:cNvSpPr txBox="1"/>
          <p:nvPr/>
        </p:nvSpPr>
        <p:spPr>
          <a:xfrm>
            <a:off x="672000" y="479520"/>
            <a:ext cx="5088000" cy="1187874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spAutoFit/>
          </a:bodyPr>
          <a:lstStyle/>
          <a:p>
            <a:r>
              <a:rPr lang="pl-PL" sz="1733" spc="-1" dirty="0">
                <a:latin typeface="+mj-lt"/>
              </a:rPr>
              <a:t>Opisy danych można </a:t>
            </a:r>
            <a:r>
              <a:rPr lang="pl-PL" sz="1733" spc="-1" dirty="0" smtClean="0">
                <a:latin typeface="+mj-lt"/>
              </a:rPr>
              <a:t>obejrzeć </a:t>
            </a:r>
            <a:r>
              <a:rPr lang="pl-PL" sz="1733" spc="-1" dirty="0">
                <a:latin typeface="+mj-lt"/>
              </a:rPr>
              <a:t>w znanych repozytoriach, są takie same na poziomie ogólnym, ale na poziomie szczegółów mogą się różnić w zależności od typów danych.</a:t>
            </a:r>
          </a:p>
        </p:txBody>
      </p:sp>
      <p:sp>
        <p:nvSpPr>
          <p:cNvPr id="345" name="TextShape 2"/>
          <p:cNvSpPr txBox="1"/>
          <p:nvPr/>
        </p:nvSpPr>
        <p:spPr>
          <a:xfrm>
            <a:off x="7471200" y="4891201"/>
            <a:ext cx="3664800" cy="1557014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spAutoFit/>
          </a:bodyPr>
          <a:lstStyle/>
          <a:p>
            <a:r>
              <a:rPr lang="pl-PL" sz="1333" spc="-1" dirty="0">
                <a:latin typeface="+mj-lt"/>
              </a:rPr>
              <a:t>TYPY: </a:t>
            </a:r>
            <a:r>
              <a:rPr lang="pl-PL" sz="1333" spc="-1" dirty="0" err="1">
                <a:latin typeface="+mj-lt"/>
              </a:rPr>
              <a:t>Archived</a:t>
            </a:r>
            <a:r>
              <a:rPr lang="pl-PL" sz="1333" spc="-1" dirty="0">
                <a:latin typeface="+mj-lt"/>
              </a:rPr>
              <a:t> data, </a:t>
            </a:r>
            <a:r>
              <a:rPr lang="pl-PL" sz="1333" spc="-1" dirty="0" err="1">
                <a:latin typeface="+mj-lt"/>
              </a:rPr>
              <a:t>Audiovisual</a:t>
            </a:r>
            <a:r>
              <a:rPr lang="pl-PL" sz="1333" spc="-1" dirty="0">
                <a:latin typeface="+mj-lt"/>
              </a:rPr>
              <a:t> data</a:t>
            </a:r>
          </a:p>
          <a:p>
            <a:r>
              <a:rPr lang="pl-PL" sz="1333" spc="-1" dirty="0" err="1">
                <a:latin typeface="+mj-lt"/>
              </a:rPr>
              <a:t>Configuration</a:t>
            </a:r>
            <a:r>
              <a:rPr lang="pl-PL" sz="1333" spc="-1" dirty="0">
                <a:latin typeface="+mj-lt"/>
              </a:rPr>
              <a:t> data, Databases, </a:t>
            </a:r>
            <a:r>
              <a:rPr lang="pl-PL" sz="1333" spc="-1" dirty="0" err="1">
                <a:latin typeface="+mj-lt"/>
              </a:rPr>
              <a:t>Images</a:t>
            </a:r>
            <a:r>
              <a:rPr lang="pl-PL" sz="1333" spc="-1" dirty="0">
                <a:latin typeface="+mj-lt"/>
              </a:rPr>
              <a:t>, </a:t>
            </a:r>
            <a:r>
              <a:rPr lang="pl-PL" sz="1333" spc="-1" dirty="0" err="1">
                <a:latin typeface="+mj-lt"/>
              </a:rPr>
              <a:t>Networkbased</a:t>
            </a:r>
            <a:r>
              <a:rPr lang="pl-PL" sz="1333" spc="-1" dirty="0">
                <a:latin typeface="+mj-lt"/>
              </a:rPr>
              <a:t> data, </a:t>
            </a:r>
            <a:r>
              <a:rPr lang="pl-PL" sz="1333" spc="-1" dirty="0" err="1">
                <a:latin typeface="+mj-lt"/>
              </a:rPr>
              <a:t>Plain</a:t>
            </a:r>
            <a:r>
              <a:rPr lang="pl-PL" sz="1333" spc="-1" dirty="0">
                <a:latin typeface="+mj-lt"/>
              </a:rPr>
              <a:t> </a:t>
            </a:r>
            <a:r>
              <a:rPr lang="pl-PL" sz="1333" spc="-1" dirty="0" err="1">
                <a:latin typeface="+mj-lt"/>
              </a:rPr>
              <a:t>text</a:t>
            </a:r>
            <a:r>
              <a:rPr lang="pl-PL" sz="1333" spc="-1" dirty="0">
                <a:latin typeface="+mj-lt"/>
              </a:rPr>
              <a:t>, Raw data</a:t>
            </a:r>
          </a:p>
          <a:p>
            <a:r>
              <a:rPr lang="pl-PL" sz="1333" spc="-1" dirty="0" err="1">
                <a:latin typeface="+mj-lt"/>
              </a:rPr>
              <a:t>Scientific</a:t>
            </a:r>
            <a:r>
              <a:rPr lang="pl-PL" sz="1333" spc="-1" dirty="0">
                <a:latin typeface="+mj-lt"/>
              </a:rPr>
              <a:t> and </a:t>
            </a:r>
            <a:r>
              <a:rPr lang="pl-PL" sz="1333" spc="-1" dirty="0" err="1">
                <a:latin typeface="+mj-lt"/>
              </a:rPr>
              <a:t>statistical</a:t>
            </a:r>
            <a:r>
              <a:rPr lang="pl-PL" sz="1333" spc="-1" dirty="0">
                <a:latin typeface="+mj-lt"/>
              </a:rPr>
              <a:t> data </a:t>
            </a:r>
            <a:r>
              <a:rPr lang="pl-PL" sz="1333" spc="-1" dirty="0" err="1">
                <a:latin typeface="+mj-lt"/>
              </a:rPr>
              <a:t>formats</a:t>
            </a:r>
            <a:r>
              <a:rPr lang="pl-PL" sz="1333" spc="-1" dirty="0">
                <a:latin typeface="+mj-lt"/>
              </a:rPr>
              <a:t>, Software </a:t>
            </a:r>
            <a:r>
              <a:rPr lang="pl-PL" sz="1333" spc="-1" dirty="0" err="1">
                <a:latin typeface="+mj-lt"/>
              </a:rPr>
              <a:t>applications</a:t>
            </a:r>
            <a:r>
              <a:rPr lang="pl-PL" sz="1333" spc="-1" dirty="0">
                <a:latin typeface="+mj-lt"/>
              </a:rPr>
              <a:t>, Source </a:t>
            </a:r>
            <a:r>
              <a:rPr lang="pl-PL" sz="1333" spc="-1" dirty="0" err="1">
                <a:latin typeface="+mj-lt"/>
              </a:rPr>
              <a:t>code</a:t>
            </a:r>
            <a:r>
              <a:rPr lang="pl-PL" sz="1333" spc="-1" dirty="0">
                <a:latin typeface="+mj-lt"/>
              </a:rPr>
              <a:t>, Standard </a:t>
            </a:r>
            <a:r>
              <a:rPr lang="pl-PL" sz="1333" spc="-1" dirty="0" err="1">
                <a:latin typeface="+mj-lt"/>
              </a:rPr>
              <a:t>office</a:t>
            </a:r>
            <a:r>
              <a:rPr lang="pl-PL" sz="1333" spc="-1" dirty="0">
                <a:latin typeface="+mj-lt"/>
              </a:rPr>
              <a:t> </a:t>
            </a:r>
            <a:r>
              <a:rPr lang="pl-PL" sz="1333" spc="-1" dirty="0" err="1">
                <a:latin typeface="+mj-lt"/>
              </a:rPr>
              <a:t>documents</a:t>
            </a:r>
            <a:r>
              <a:rPr lang="pl-PL" sz="1333" spc="-1" dirty="0">
                <a:latin typeface="+mj-lt"/>
              </a:rPr>
              <a:t>, </a:t>
            </a:r>
            <a:r>
              <a:rPr lang="pl-PL" sz="1333" spc="-1" dirty="0" err="1">
                <a:latin typeface="+mj-lt"/>
              </a:rPr>
              <a:t>Structured</a:t>
            </a:r>
            <a:r>
              <a:rPr lang="pl-PL" sz="1333" spc="-1" dirty="0">
                <a:latin typeface="+mj-lt"/>
              </a:rPr>
              <a:t> </a:t>
            </a:r>
            <a:r>
              <a:rPr lang="pl-PL" sz="1333" spc="-1" dirty="0" err="1">
                <a:latin typeface="+mj-lt"/>
              </a:rPr>
              <a:t>graphics</a:t>
            </a:r>
            <a:r>
              <a:rPr lang="pl-PL" sz="1333" spc="-1" dirty="0">
                <a:latin typeface="+mj-lt"/>
              </a:rPr>
              <a:t>, </a:t>
            </a:r>
            <a:r>
              <a:rPr lang="pl-PL" sz="1333" spc="-1" dirty="0" err="1">
                <a:latin typeface="+mj-lt"/>
              </a:rPr>
              <a:t>Structured</a:t>
            </a:r>
            <a:r>
              <a:rPr lang="pl-PL" sz="1333" spc="-1" dirty="0">
                <a:latin typeface="+mj-lt"/>
              </a:rPr>
              <a:t> </a:t>
            </a:r>
            <a:r>
              <a:rPr lang="pl-PL" sz="1333" spc="-1" dirty="0" err="1">
                <a:latin typeface="+mj-lt"/>
              </a:rPr>
              <a:t>text</a:t>
            </a:r>
            <a:endParaRPr lang="pl-PL" sz="1333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erunek sprzedaży 16: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87_TF03431374.potx" id="{407F31D8-A766-4819-A7F0-5A4B1EFD4903}" vid="{67A217F3-9F30-4F19-8C45-963E6ECA39BD}"/>
    </a:ext>
  </a:extLst>
</a:theme>
</file>

<file path=ppt/theme/theme2.xml><?xml version="1.0" encoding="utf-8"?>
<a:theme xmlns:a="http://schemas.openxmlformats.org/drawingml/2006/main" name="Motyw pakietu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kierunku biznesowego (panoramiczna)</Template>
  <TotalTime>207</TotalTime>
  <Words>621</Words>
  <Application>Microsoft Office PowerPoint</Application>
  <PresentationFormat>Panoramiczny</PresentationFormat>
  <Paragraphs>89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Lato</vt:lpstr>
      <vt:lpstr>Raleway</vt:lpstr>
      <vt:lpstr>Kierunek sprzedaży 16:9</vt:lpstr>
      <vt:lpstr>DMP  (Data Management Plan) Plan Zarządzania Danymi Badawczymi – ogólne informacje  </vt:lpstr>
      <vt:lpstr>Prezentacja programu PowerPoint</vt:lpstr>
      <vt:lpstr>DANE BADAWCZE</vt:lpstr>
      <vt:lpstr>DANE BADAWCZE</vt:lpstr>
      <vt:lpstr> Jakie informacje musi zawierać plan zarządzania danymi we wnioskach składanych w konkursach NCN?</vt:lpstr>
      <vt:lpstr> Jakie informacje musi zawierać plan zarządzania danymi we wnioskach składanych w konkursach NCN?</vt:lpstr>
      <vt:lpstr> Jakie informacje musi zawierać plan zarządzania danymi we wnioskach składanych w konkursach NCN?</vt:lpstr>
      <vt:lpstr> Plan zarządzania danymi - problemy naukowców</vt:lpstr>
      <vt:lpstr>Prezentacja programu PowerPoint</vt:lpstr>
      <vt:lpstr>Prezentacja programu PowerPoint</vt:lpstr>
      <vt:lpstr> WZORCE DLA PRACOWNIKÓW UJK – informacja na stronie Biblioteki Uniwersyteckiej UJK</vt:lpstr>
      <vt:lpstr>POWODZENIA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ZARZADZANIA DANYMI</dc:title>
  <dc:creator>Karolina Wicha</dc:creator>
  <cp:lastModifiedBy>Karolina Wicha</cp:lastModifiedBy>
  <cp:revision>23</cp:revision>
  <dcterms:created xsi:type="dcterms:W3CDTF">2020-02-17T07:47:13Z</dcterms:created>
  <dcterms:modified xsi:type="dcterms:W3CDTF">2020-03-12T19:51:52Z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